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62" r:id="rId2"/>
    <p:sldId id="282" r:id="rId3"/>
    <p:sldId id="291" r:id="rId4"/>
    <p:sldId id="292" r:id="rId5"/>
    <p:sldId id="263" r:id="rId6"/>
    <p:sldId id="280" r:id="rId7"/>
    <p:sldId id="269" r:id="rId8"/>
    <p:sldId id="271" r:id="rId9"/>
    <p:sldId id="272" r:id="rId10"/>
    <p:sldId id="284" r:id="rId11"/>
    <p:sldId id="266" r:id="rId12"/>
    <p:sldId id="297" r:id="rId13"/>
    <p:sldId id="298" r:id="rId14"/>
    <p:sldId id="299" r:id="rId15"/>
    <p:sldId id="303" r:id="rId16"/>
    <p:sldId id="305" r:id="rId17"/>
    <p:sldId id="256" r:id="rId18"/>
    <p:sldId id="289" r:id="rId19"/>
    <p:sldId id="260" r:id="rId20"/>
    <p:sldId id="290" r:id="rId21"/>
    <p:sldId id="304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3" r:id="rId30"/>
    <p:sldId id="300" r:id="rId31"/>
    <p:sldId id="301" r:id="rId32"/>
    <p:sldId id="302" r:id="rId33"/>
    <p:sldId id="294" r:id="rId34"/>
    <p:sldId id="295" r:id="rId35"/>
    <p:sldId id="296" r:id="rId36"/>
    <p:sldId id="287" r:id="rId3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DD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69" autoAdjust="0"/>
    <p:restoredTop sz="94622" autoAdjust="0"/>
  </p:normalViewPr>
  <p:slideViewPr>
    <p:cSldViewPr>
      <p:cViewPr>
        <p:scale>
          <a:sx n="106" d="100"/>
          <a:sy n="106" d="100"/>
        </p:scale>
        <p:origin x="-1752" y="9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ssabekov_Zh\Documents\&#1060;&#1080;&#1085;&#1072;&#1085;&#1089;&#1086;&#1074;&#1099;&#1077;%20&#1082;&#1101;&#109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ssabekov_Zh\Documents\&#1060;&#1080;&#1085;&#1072;&#1085;&#1089;&#1086;&#1074;&#1099;&#1077;%20&#1082;&#1101;&#109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rgbClr val="FF0000"/>
                </a:solidFill>
                <a:latin typeface="+mn-lt"/>
              </a:defRPr>
            </a:pPr>
            <a:r>
              <a:rPr lang="ru-RU" sz="1000" dirty="0" smtClean="0">
                <a:solidFill>
                  <a:srgbClr val="FF0000"/>
                </a:solidFill>
                <a:latin typeface="+mn-lt"/>
              </a:rPr>
              <a:t>Производственные </a:t>
            </a:r>
            <a:r>
              <a:rPr lang="ru-RU" sz="1000" baseline="0" dirty="0" smtClean="0">
                <a:solidFill>
                  <a:srgbClr val="FF0000"/>
                </a:solidFill>
                <a:latin typeface="+mn-lt"/>
              </a:rPr>
              <a:t>отходы (тыс. т)</a:t>
            </a:r>
            <a:endParaRPr lang="ru-RU" sz="1000" dirty="0">
              <a:solidFill>
                <a:srgbClr val="FF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11198691290757"/>
          <c:y val="2.806444929542363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1784431109096021E-2"/>
          <c:y val="0.53143130701526986"/>
          <c:w val="0.91560442940388553"/>
          <c:h val="0.33652416998711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57253720779995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01957130211336"/>
                      <c:h val="0.158124193097318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18636291038537E-3"/>
                  <c:y val="-1.4220937626315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+mj-lt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3278583081408"/>
                      <c:h val="4.39920737973558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958881232403384E-2"/>
                  <c:y val="-2.061458888864641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966633853156824E-3"/>
                  <c:y val="-1.60335691356138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5705600"/>
        <c:axId val="35699328"/>
      </c:barChart>
      <c:catAx>
        <c:axId val="35705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699328"/>
        <c:crosses val="autoZero"/>
        <c:auto val="1"/>
        <c:lblAlgn val="ctr"/>
        <c:lblOffset val="100"/>
        <c:noMultiLvlLbl val="0"/>
      </c:catAx>
      <c:valAx>
        <c:axId val="35699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570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defRPr>
            </a:pPr>
            <a:r>
              <a:rPr lang="ru-RU" sz="1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Выбросы загрязняющих веществ </a:t>
            </a:r>
            <a:r>
              <a:rPr lang="ru-RU" sz="10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(тыс. т)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ru-RU" sz="1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08440238666291"/>
          <c:y val="2.684027171584109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175667350092412E-2"/>
          <c:y val="0.5702906026314537"/>
          <c:w val="0.89850572158649022"/>
          <c:h val="0.32254273334708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2.0699999999999998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67271680"/>
        <c:axId val="70750976"/>
      </c:barChart>
      <c:catAx>
        <c:axId val="67271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0750976"/>
        <c:crosses val="autoZero"/>
        <c:auto val="1"/>
        <c:lblAlgn val="ctr"/>
        <c:lblOffset val="100"/>
        <c:noMultiLvlLbl val="0"/>
      </c:catAx>
      <c:valAx>
        <c:axId val="707509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72716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rgbClr val="FF0000"/>
                </a:solidFill>
              </a:defRPr>
            </a:pPr>
            <a:r>
              <a:rPr lang="ru-RU" sz="1000" dirty="0" smtClean="0">
                <a:solidFill>
                  <a:srgbClr val="FF0000"/>
                </a:solidFill>
              </a:rPr>
              <a:t>Сбросы загрязняющих</a:t>
            </a:r>
            <a:r>
              <a:rPr lang="ru-RU" sz="1000" baseline="0" dirty="0" smtClean="0">
                <a:solidFill>
                  <a:srgbClr val="FF0000"/>
                </a:solidFill>
              </a:rPr>
              <a:t> веществ (тыс. т)</a:t>
            </a:r>
            <a:endParaRPr lang="ru-RU" sz="1000" dirty="0">
              <a:solidFill>
                <a:srgbClr val="FF0000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2.1095772137498642E-3"/>
          <c:y val="0.7331162550566277"/>
          <c:w val="0.95418960255980312"/>
          <c:h val="0.16584105034081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Сбросы загрязняющих веществ, тонн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7.1999999999999995E-2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251015038732336E-3"/>
                  <c:y val="5.62498774645953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+mj-lt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3278583081408"/>
                      <c:h val="4.39920737973558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958881232403384E-2"/>
                  <c:y val="-2.061458888864641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966633853156824E-3"/>
                  <c:y val="-1.60335691356138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Сбросы загрязняющих веществ, тонн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6.8000000000000005E-2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55360"/>
        <c:axId val="70657152"/>
      </c:barChart>
      <c:catAx>
        <c:axId val="70655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0657152"/>
        <c:crosses val="autoZero"/>
        <c:auto val="1"/>
        <c:lblAlgn val="ctr"/>
        <c:lblOffset val="100"/>
        <c:noMultiLvlLbl val="0"/>
      </c:catAx>
      <c:valAx>
        <c:axId val="70657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065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accent1">
                        <a:lumMod val="50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1'!$D$14:$D$17</c:f>
              <c:strCache>
                <c:ptCount val="4"/>
                <c:pt idx="0">
                  <c:v>Транзит</c:v>
                </c:pt>
                <c:pt idx="1">
                  <c:v>Внутренние</c:v>
                </c:pt>
                <c:pt idx="2">
                  <c:v>Экспорт</c:v>
                </c:pt>
                <c:pt idx="3">
                  <c:v>Импорт</c:v>
                </c:pt>
              </c:strCache>
            </c:strRef>
          </c:cat>
          <c:val>
            <c:numRef>
              <c:f>'Slide 1'!$E$14:$E$17</c:f>
              <c:numCache>
                <c:formatCode>#,##0.0</c:formatCode>
                <c:ptCount val="4"/>
                <c:pt idx="0">
                  <c:v>25.838123587390001</c:v>
                </c:pt>
                <c:pt idx="1">
                  <c:v>90.434503950000007</c:v>
                </c:pt>
                <c:pt idx="2">
                  <c:v>70.465195711144702</c:v>
                </c:pt>
                <c:pt idx="3">
                  <c:v>19.519894404694401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4"/>
        <c:overlap val="-100"/>
        <c:axId val="35558528"/>
        <c:axId val="35560064"/>
      </c:barChart>
      <c:catAx>
        <c:axId val="355585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pPr>
            <a:endParaRPr lang="ru-RU"/>
          </a:p>
        </c:txPr>
        <c:crossAx val="35560064"/>
        <c:crosses val="autoZero"/>
        <c:auto val="1"/>
        <c:lblAlgn val="ctr"/>
        <c:lblOffset val="100"/>
        <c:noMultiLvlLbl val="0"/>
      </c:catAx>
      <c:valAx>
        <c:axId val="355600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555852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chemeClr val="accent1">
                        <a:lumMod val="50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1'!$D$14:$D$17</c:f>
              <c:strCache>
                <c:ptCount val="4"/>
                <c:pt idx="0">
                  <c:v>Транзит</c:v>
                </c:pt>
                <c:pt idx="1">
                  <c:v>Внутренние</c:v>
                </c:pt>
                <c:pt idx="2">
                  <c:v>Экспорт</c:v>
                </c:pt>
                <c:pt idx="3">
                  <c:v>Импорт</c:v>
                </c:pt>
              </c:strCache>
            </c:strRef>
          </c:cat>
          <c:val>
            <c:numRef>
              <c:f>'Slide 1'!$F$14:$F$17</c:f>
              <c:numCache>
                <c:formatCode>#,##0.00</c:formatCode>
                <c:ptCount val="4"/>
                <c:pt idx="0">
                  <c:v>200.1702150623</c:v>
                </c:pt>
                <c:pt idx="1">
                  <c:v>235.57201301800001</c:v>
                </c:pt>
                <c:pt idx="2">
                  <c:v>137.22262225803999</c:v>
                </c:pt>
                <c:pt idx="3">
                  <c:v>85.270738756149996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4"/>
        <c:overlap val="-100"/>
        <c:axId val="35580160"/>
        <c:axId val="35459072"/>
      </c:barChart>
      <c:catAx>
        <c:axId val="355801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pPr>
            <a:endParaRPr lang="ru-RU"/>
          </a:p>
        </c:txPr>
        <c:crossAx val="35459072"/>
        <c:crosses val="autoZero"/>
        <c:auto val="1"/>
        <c:lblAlgn val="ctr"/>
        <c:lblOffset val="100"/>
        <c:noMultiLvlLbl val="0"/>
      </c:catAx>
      <c:valAx>
        <c:axId val="354590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558016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7305936073061E-2"/>
          <c:y val="4.106387225548902E-2"/>
          <c:w val="0.66173624277429066"/>
          <c:h val="0.92209713905522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/>
                      </a:solidFill>
                      <a:latin typeface="Palatino Linotype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/>
                      </a:solidFill>
                      <a:latin typeface="Palatino Linotype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/>
                      </a:solidFill>
                      <a:latin typeface="Palatino Linotype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Palatino Linotype" pitchFamily="18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ктж</c:v>
                </c:pt>
                <c:pt idx="1">
                  <c:v>ржд</c:v>
                </c:pt>
                <c:pt idx="2">
                  <c:v>УП</c:v>
                </c:pt>
                <c:pt idx="3">
                  <c:v>СН</c:v>
                </c:pt>
                <c:pt idx="4">
                  <c:v>УЖД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">
                  <c:v>159</c:v>
                </c:pt>
                <c:pt idx="1">
                  <c:v>135</c:v>
                </c:pt>
                <c:pt idx="2">
                  <c:v>82</c:v>
                </c:pt>
                <c:pt idx="3">
                  <c:v>179</c:v>
                </c:pt>
                <c:pt idx="4">
                  <c:v>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5639296"/>
        <c:axId val="35640832"/>
      </c:barChart>
      <c:catAx>
        <c:axId val="35639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5640832"/>
        <c:crosses val="autoZero"/>
        <c:auto val="1"/>
        <c:lblAlgn val="ctr"/>
        <c:lblOffset val="100"/>
        <c:noMultiLvlLbl val="0"/>
      </c:catAx>
      <c:valAx>
        <c:axId val="35640832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35639296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50226202099803E-2"/>
          <c:y val="4.9520673722947717E-2"/>
          <c:w val="0.86445693744587793"/>
          <c:h val="0.922094876013581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2 343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smtClean="0">
                        <a:latin typeface="Palatino Linotype" pitchFamily="18" charset="0"/>
                      </a:rPr>
                      <a:t>704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Palatino Linotype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ктж</c:v>
                </c:pt>
                <c:pt idx="1">
                  <c:v>ржд</c:v>
                </c:pt>
                <c:pt idx="2">
                  <c:v>УП</c:v>
                </c:pt>
                <c:pt idx="3">
                  <c:v>СН</c:v>
                </c:pt>
                <c:pt idx="4">
                  <c:v>УЖД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">
                  <c:v>206.3</c:v>
                </c:pt>
                <c:pt idx="1">
                  <c:v>1000</c:v>
                </c:pt>
                <c:pt idx="2">
                  <c:v>600</c:v>
                </c:pt>
                <c:pt idx="3">
                  <c:v>343</c:v>
                </c:pt>
                <c:pt idx="4">
                  <c:v>188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0819840"/>
        <c:axId val="70822912"/>
      </c:barChart>
      <c:catAx>
        <c:axId val="70819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0822912"/>
        <c:crosses val="autoZero"/>
        <c:auto val="1"/>
        <c:lblAlgn val="ctr"/>
        <c:lblOffset val="100"/>
        <c:noMultiLvlLbl val="0"/>
      </c:catAx>
      <c:valAx>
        <c:axId val="70822912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708198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2981029810297"/>
          <c:y val="4.4103792415169658E-2"/>
          <c:w val="0.70827371273712736"/>
          <c:h val="0.92209713905522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4.6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3.6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0.8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itchFamily="18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ктж</c:v>
                </c:pt>
                <c:pt idx="1">
                  <c:v>ржд</c:v>
                </c:pt>
                <c:pt idx="2">
                  <c:v>УП</c:v>
                </c:pt>
                <c:pt idx="3">
                  <c:v>СН</c:v>
                </c:pt>
                <c:pt idx="4">
                  <c:v>УЖД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4.5739999999999998</c:v>
                </c:pt>
                <c:pt idx="1">
                  <c:v>3.6</c:v>
                </c:pt>
                <c:pt idx="2">
                  <c:v>16.399999999999999</c:v>
                </c:pt>
                <c:pt idx="3">
                  <c:v>15.4</c:v>
                </c:pt>
                <c:pt idx="4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1455104"/>
        <c:axId val="71456640"/>
      </c:barChart>
      <c:catAx>
        <c:axId val="71455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1456640"/>
        <c:crosses val="autoZero"/>
        <c:auto val="1"/>
        <c:lblAlgn val="ctr"/>
        <c:lblOffset val="100"/>
        <c:noMultiLvlLbl val="0"/>
      </c:catAx>
      <c:valAx>
        <c:axId val="7145664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714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03686666156756E-2"/>
          <c:y val="4.106387225548902E-2"/>
          <c:w val="0.48427602282300869"/>
          <c:h val="0.92209713905522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49.2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46.7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45.1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itchFamily="18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ктж</c:v>
                </c:pt>
                <c:pt idx="1">
                  <c:v>ржд</c:v>
                </c:pt>
                <c:pt idx="2">
                  <c:v>УП</c:v>
                </c:pt>
                <c:pt idx="3">
                  <c:v>СН</c:v>
                </c:pt>
                <c:pt idx="4">
                  <c:v>УЖД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49.2</c:v>
                </c:pt>
                <c:pt idx="1">
                  <c:v>46.7</c:v>
                </c:pt>
                <c:pt idx="4">
                  <c:v>45.1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1420928"/>
        <c:axId val="73020160"/>
      </c:barChart>
      <c:catAx>
        <c:axId val="71420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3020160"/>
        <c:crosses val="autoZero"/>
        <c:auto val="1"/>
        <c:lblAlgn val="ctr"/>
        <c:lblOffset val="100"/>
        <c:noMultiLvlLbl val="0"/>
      </c:catAx>
      <c:valAx>
        <c:axId val="7302016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7142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722D2-2710-4FDB-8D37-3C61F9DE3143}" type="datetimeFigureOut">
              <a:rPr lang="ru-RU" smtClean="0"/>
              <a:t>03.01.2019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9DD9-95A3-4C7E-B2B8-5E2D33F99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36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4F246-48A8-4CFA-A68D-04C8E5AC54B6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2"/>
            <a:ext cx="5029201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DD9-95A3-4C7E-B2B8-5E2D33F995C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2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332656" y="8676456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6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8327056"/>
            <a:ext cx="1600200" cy="6350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8327056"/>
            <a:ext cx="2171700" cy="6350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327056"/>
            <a:ext cx="1600200" cy="6350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4F55-F0E4-4FE8-9224-3403C0B81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75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Microsoft_Excel1.xlsx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5.xml"/><Relationship Id="rId7" Type="http://schemas.openxmlformats.org/officeDocument/2006/relationships/image" Target="../media/image3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3.xml"/><Relationship Id="rId7" Type="http://schemas.openxmlformats.org/officeDocument/2006/relationships/chart" Target="../charts/char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04663" y="3486771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04980" y="3414763"/>
            <a:ext cx="61926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0" name="Picture 8" descr="C:\Users\Mussabekov_Zh\Desktop\Презентация для Куна новая\logo-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27" y="1835696"/>
            <a:ext cx="4800759" cy="7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9216" y="810039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Астана, 2018 год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80" y="3947891"/>
            <a:ext cx="612036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1385" indent="450215" algn="ctr">
              <a:spcAft>
                <a:spcPts val="0"/>
              </a:spcAft>
            </a:pPr>
            <a:r>
              <a:rPr lang="ru-RU" sz="4000" b="1" kern="0" dirty="0" smtClean="0">
                <a:solidFill>
                  <a:schemeClr val="tx2"/>
                </a:solidFill>
                <a:latin typeface="Times New Roman"/>
              </a:rPr>
              <a:t>ГОДОВОЙ</a:t>
            </a:r>
            <a:r>
              <a:rPr lang="ru-RU" sz="4000" b="1" kern="0" spc="-265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4000" b="1" kern="0" dirty="0" smtClean="0">
                <a:solidFill>
                  <a:schemeClr val="tx2"/>
                </a:solidFill>
                <a:latin typeface="Times New Roman"/>
              </a:rPr>
              <a:t>ОТЧЕТ</a:t>
            </a:r>
            <a:endParaRPr lang="en-US" sz="4000" b="1" kern="0" dirty="0" smtClean="0">
              <a:solidFill>
                <a:schemeClr val="tx2"/>
              </a:solidFill>
              <a:latin typeface="Times New Roman"/>
            </a:endParaRP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/>
                <a:ea typeface="Calibri"/>
              </a:rPr>
              <a:t>2017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241" y="325850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Одобрен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решением Правления 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АО «КТЖ-ГП»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от «5» сентября 2018 года,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Протокол №09/01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7448" y="325850"/>
            <a:ext cx="2051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Утвержден</a:t>
            </a:r>
          </a:p>
          <a:p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решением Совета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директоров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АО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«КТЖ-ГП»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Palatino Linotype" pitchFamily="18" charset="0"/>
            </a:endParaRP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от 25 декабря 2018 года, Протокол №12   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4F55-F0E4-4FE8-9224-3403C0B810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4914900" y="8327056"/>
            <a:ext cx="1600200" cy="635001"/>
          </a:xfrm>
          <a:prstGeom prst="rect">
            <a:avLst/>
          </a:prstGeom>
          <a:ln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4F54F55-F0E4-4FE8-9224-3403C0B810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17940"/>
              </p:ext>
            </p:extLst>
          </p:nvPr>
        </p:nvGraphicFramePr>
        <p:xfrm>
          <a:off x="202530" y="1475656"/>
          <a:ext cx="6538838" cy="2301457"/>
        </p:xfrm>
        <a:graphic>
          <a:graphicData uri="http://schemas.openxmlformats.org/drawingml/2006/table">
            <a:tbl>
              <a:tblPr/>
              <a:tblGrid>
                <a:gridCol w="6538838"/>
              </a:tblGrid>
              <a:tr h="120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Администрация Президента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Правительство РК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(акиматы)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национальной экономики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по инвестициям и развитию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Генеральная прокуратура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сельского хозяйства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финансов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иностранных дел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энергетики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здравоохранения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РК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труда и социальной защиты населения РК 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Обороны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РК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внутренних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дел РК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Министерство юстиции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0648" y="683568"/>
            <a:ext cx="5976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Palatino Linotype" pitchFamily="18" charset="0"/>
              </a:rPr>
              <a:t>СТЕЙКХОЛДЕРЫ </a:t>
            </a:r>
            <a:r>
              <a:rPr lang="ru-RU" sz="1000" b="1" dirty="0">
                <a:solidFill>
                  <a:srgbClr val="FF0000"/>
                </a:solidFill>
                <a:latin typeface="Palatino Linotype" pitchFamily="18" charset="0"/>
              </a:rPr>
              <a:t>(заинтересованные лица</a:t>
            </a:r>
            <a:r>
              <a:rPr lang="ru-RU" sz="1000" b="1" dirty="0" smtClean="0">
                <a:solidFill>
                  <a:srgbClr val="FF0000"/>
                </a:solidFill>
                <a:latin typeface="Palatino Linotype" pitchFamily="18" charset="0"/>
              </a:rPr>
              <a:t>)</a:t>
            </a:r>
            <a:endParaRPr lang="ru-RU" sz="1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776" y="1192489"/>
            <a:ext cx="1144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Органы власти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08637"/>
              </p:ext>
            </p:extLst>
          </p:nvPr>
        </p:nvGraphicFramePr>
        <p:xfrm>
          <a:off x="255163" y="4109395"/>
          <a:ext cx="6486205" cy="1972047"/>
        </p:xfrm>
        <a:graphic>
          <a:graphicData uri="http://schemas.openxmlformats.org/drawingml/2006/table">
            <a:tbl>
              <a:tblPr/>
              <a:tblGrid>
                <a:gridCol w="6486205"/>
              </a:tblGrid>
              <a:tr h="1440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Международный союз железных дорог (МСЖД)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Сотрудничества железных дорог (ОСЖД),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Дирекция Совета по железнодорожному транспорту ( ЦСЖТ),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Железнодорожные администрации стран СНГ и Балтии ( ЖДА СНГ и Балтии)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Координационный совет по Транссибирским перевозкам (КСТП),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Экономическая и социальная комиссия ООН для Азии и Тихого океана (ЭСКАТО ООН),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экономического сотрудничества (ОЭС),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Межправительственная Комиссия по Международному транспортному коридору Европа-Кавказ-Азия  (ТРАСЕКА),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Таможенный союз (ТС) 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Всемирная торговая организация ( ВТО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6746" y="3863174"/>
            <a:ext cx="23407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Международное сотрудничество</a:t>
            </a:r>
            <a:endParaRPr lang="ru-RU" sz="1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8709"/>
              </p:ext>
            </p:extLst>
          </p:nvPr>
        </p:nvGraphicFramePr>
        <p:xfrm>
          <a:off x="255163" y="6304396"/>
          <a:ext cx="6486205" cy="2476500"/>
        </p:xfrm>
        <a:graphic>
          <a:graphicData uri="http://schemas.openxmlformats.org/drawingml/2006/table">
            <a:tbl>
              <a:tblPr/>
              <a:tblGrid>
                <a:gridCol w="6486205"/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Зарегистрированы более 19 тысяч грузоотправителей и 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грузополучателей, из них крупные: 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"Тенгизшевройл"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Группа компании "ENRG"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"ЕвроХим-Каратау"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"Казфосфат"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"Казцинк"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Корпорация "Казахмыс"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"Арселор Миталл Темиртау"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"РТИ АНПЗ"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Группа компании АО "</a:t>
                      </a:r>
                      <a:r>
                        <a:rPr lang="ru-RU" sz="1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Казмунайгаз</a:t>
                      </a:r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"Богатырь 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Комір</a:t>
                      </a:r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"Алюминий Казахстана"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"Востокцветмет"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92696" y="6084168"/>
            <a:ext cx="7681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Клиенты</a:t>
            </a:r>
            <a:endParaRPr lang="ru-RU" sz="1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56" y="971600"/>
            <a:ext cx="61926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394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1590" y="663823"/>
            <a:ext cx="675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ИНТЕГРИРОВАННАЯ СИСТЕМА МЕНЕДЖМЕНТА (ИСМ)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96" y="2688810"/>
            <a:ext cx="2185550" cy="127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ems - 9-14-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32" y="2709102"/>
            <a:ext cx="2075197" cy="116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31831" y="2738401"/>
            <a:ext cx="1785447" cy="1132971"/>
            <a:chOff x="246535" y="657547"/>
            <a:chExt cx="1653394" cy="986366"/>
          </a:xfrm>
        </p:grpSpPr>
        <p:pic>
          <p:nvPicPr>
            <p:cNvPr id="10" name="Picture 8" descr="IQnet - 9-14-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35" y="657547"/>
              <a:ext cx="1653394" cy="986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258607" y="1217022"/>
              <a:ext cx="1630620" cy="4079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ISO 9001/ ISO 14001/</a:t>
              </a:r>
            </a:p>
            <a:p>
              <a:pPr algn="ctr" eaLnBrk="1" hangingPunct="1">
                <a:defRPr/>
              </a:pPr>
              <a:r>
                <a:rPr lang="ru-RU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OHSAS 18001/</a:t>
              </a:r>
              <a:r>
                <a:rPr lang="en-US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ISO</a:t>
              </a:r>
              <a:r>
                <a:rPr lang="ru-RU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 50001</a:t>
              </a:r>
            </a:p>
            <a:p>
              <a:pPr algn="ctr" eaLnBrk="1" hangingPunct="1">
                <a:defRPr/>
              </a:pPr>
              <a:endParaRPr lang="ru-RU" sz="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энергетического менеджмента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менеджмента качества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экологического менеджмента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менеджмента профессиональной безопасности и здоровья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энергетического </a:t>
              </a:r>
              <a:r>
                <a:rPr lang="ru-RU" sz="300" b="1" dirty="0" smtClean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менеджмента</a:t>
              </a:r>
            </a:p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100" b="1" dirty="0" smtClean="0">
                  <a:solidFill>
                    <a:schemeClr val="bg1"/>
                  </a:solidFill>
                  <a:latin typeface="Palatino Linotype" pitchFamily="18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sz="1100" b="1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0872" y="2166119"/>
            <a:ext cx="656473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Область сертификации </a:t>
            </a:r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АО </a:t>
            </a:r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«КТЖ - Грузовые перевозки»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«Перевозка грузов в сфере </a:t>
            </a:r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железнодорожного </a:t>
            </a:r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транспорта</a:t>
            </a:r>
            <a:r>
              <a:rPr lang="ru-RU" sz="12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2A3232C-C6F9-44CA-A78E-51662CB53404}"/>
              </a:ext>
            </a:extLst>
          </p:cNvPr>
          <p:cNvGrpSpPr/>
          <p:nvPr/>
        </p:nvGrpSpPr>
        <p:grpSpPr>
          <a:xfrm>
            <a:off x="82102" y="1126301"/>
            <a:ext cx="6584033" cy="997427"/>
            <a:chOff x="-9055" y="1107027"/>
            <a:chExt cx="4294039" cy="7480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32" y="1670431"/>
              <a:ext cx="428465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" dirty="0" smtClean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ISO</a:t>
              </a:r>
              <a:r>
                <a:rPr lang="ru-RU" sz="1000" dirty="0" smtClean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 50001:2011 </a:t>
              </a:r>
              <a:r>
                <a:rPr lang="ru-RU" sz="1000" dirty="0" smtClean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«Системы энергоменеджмента. Требования и руководство по применению»</a:t>
              </a:r>
              <a:endPara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2867" y="1107027"/>
              <a:ext cx="427601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ISO 9001-2015 «</a:t>
              </a:r>
              <a:r>
                <a:rPr lang="ru-RU" sz="1000" dirty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Системы менеджмента качества. Требования»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9055" y="1485765"/>
              <a:ext cx="428145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000" dirty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OHSAS 18001-2007 </a:t>
              </a:r>
              <a:r>
                <a:rPr lang="ru-RU" sz="1000" dirty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«Системы менеджмента профессиональной безопасности и охраны труда. Требования»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32" y="1282176"/>
              <a:ext cx="428145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000" dirty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ISO 14001-2015 </a:t>
              </a:r>
              <a:r>
                <a:rPr lang="ru-RU" sz="1000" dirty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«Системы экологического менеджмента. Требования и руководство по применению»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6541" y="941403"/>
            <a:ext cx="6779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подтверждена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сертификатами о соответствии требованиям международных стандартов: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48823" y="3966319"/>
            <a:ext cx="22322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Palatino Linotype" pitchFamily="18" charset="0"/>
                <a:cs typeface="Times New Roman" pitchFamily="18" charset="0"/>
              </a:rPr>
              <a:t>ТОО «</a:t>
            </a:r>
            <a:r>
              <a:rPr lang="en-US" sz="800" b="1" dirty="0">
                <a:latin typeface="Palatino Linotype" pitchFamily="18" charset="0"/>
                <a:cs typeface="Times New Roman" pitchFamily="18" charset="0"/>
              </a:rPr>
              <a:t>EUROASIA MS</a:t>
            </a:r>
            <a:r>
              <a:rPr lang="ru-RU" sz="800" b="1" dirty="0" smtClean="0">
                <a:latin typeface="Palatino Linotype" pitchFamily="18" charset="0"/>
                <a:cs typeface="Times New Roman" pitchFamily="18" charset="0"/>
              </a:rPr>
              <a:t>» </a:t>
            </a:r>
            <a:r>
              <a:rPr lang="ru-RU" sz="800" dirty="0" smtClean="0">
                <a:latin typeface="Palatino Linotype" pitchFamily="18" charset="0"/>
                <a:cs typeface="Times New Roman" pitchFamily="18" charset="0"/>
              </a:rPr>
              <a:t>- орган по подтверждению соответствия, аккредитованный </a:t>
            </a:r>
            <a:r>
              <a:rPr lang="ru-RU" sz="800" dirty="0">
                <a:latin typeface="Palatino Linotype" pitchFamily="18" charset="0"/>
                <a:cs typeface="Times New Roman" pitchFamily="18" charset="0"/>
              </a:rPr>
              <a:t>в </a:t>
            </a:r>
            <a:r>
              <a:rPr lang="ru-RU" sz="800" dirty="0" smtClean="0">
                <a:latin typeface="Palatino Linotype" pitchFamily="18" charset="0"/>
                <a:cs typeface="Times New Roman" pitchFamily="18" charset="0"/>
              </a:rPr>
              <a:t>РК</a:t>
            </a:r>
            <a:endParaRPr lang="ru-RU" sz="8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251" y="3965907"/>
            <a:ext cx="19039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dirty="0" err="1">
                <a:latin typeface="Palatino Linotype" pitchFamily="18" charset="0"/>
                <a:cs typeface="Times New Roman" pitchFamily="18" charset="0"/>
              </a:rPr>
              <a:t>IQNet</a:t>
            </a:r>
            <a:r>
              <a:rPr lang="ru-RU" sz="800" b="1" dirty="0">
                <a:latin typeface="Palatino Linotype" pitchFamily="18" charset="0"/>
                <a:cs typeface="Times New Roman" pitchFamily="18" charset="0"/>
              </a:rPr>
              <a:t> -  </a:t>
            </a:r>
            <a:r>
              <a:rPr lang="ru-RU" sz="800" dirty="0">
                <a:latin typeface="Palatino Linotype" pitchFamily="18" charset="0"/>
                <a:cs typeface="Times New Roman" pitchFamily="18" charset="0"/>
              </a:rPr>
              <a:t>ассоциация национальных органов по сертификации систем менеджмента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05398" y="3966319"/>
            <a:ext cx="22143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Palatino Linotype" pitchFamily="18" charset="0"/>
                <a:cs typeface="Times New Roman" pitchFamily="18" charset="0"/>
              </a:rPr>
              <a:t>Quality Austria – </a:t>
            </a:r>
            <a:r>
              <a:rPr lang="ru-RU" sz="800" dirty="0">
                <a:latin typeface="Palatino Linotype" pitchFamily="18" charset="0"/>
                <a:cs typeface="Times New Roman" pitchFamily="18" charset="0"/>
              </a:rPr>
              <a:t>международный орган по сертификации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84" y="4367009"/>
            <a:ext cx="661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Реестр рисков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                                                                   Процесс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управления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рисками.          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789040" y="4720425"/>
            <a:ext cx="3027220" cy="3235951"/>
            <a:chOff x="1477515" y="2411874"/>
            <a:chExt cx="3902970" cy="432025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708813" y="2411874"/>
              <a:ext cx="1403997" cy="1403997"/>
              <a:chOff x="1044008" y="684001"/>
              <a:chExt cx="1403997" cy="1403997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1044008" y="684001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Овал 4"/>
              <p:cNvSpPr/>
              <p:nvPr/>
            </p:nvSpPr>
            <p:spPr>
              <a:xfrm>
                <a:off x="1249619" y="889612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Анализ и сбор информации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987101" y="3455873"/>
              <a:ext cx="323999" cy="347132"/>
              <a:chOff x="2322296" y="1728000"/>
              <a:chExt cx="323999" cy="347132"/>
            </a:xfrm>
          </p:grpSpPr>
          <p:sp>
            <p:nvSpPr>
              <p:cNvPr id="49" name="Стрелка вправо 48"/>
              <p:cNvSpPr/>
              <p:nvPr/>
            </p:nvSpPr>
            <p:spPr>
              <a:xfrm rot="2597354">
                <a:off x="2322296" y="1728000"/>
                <a:ext cx="323999" cy="347132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Стрелка вправо 6"/>
              <p:cNvSpPr/>
              <p:nvPr/>
            </p:nvSpPr>
            <p:spPr>
              <a:xfrm rot="2597354">
                <a:off x="2335520" y="1764102"/>
                <a:ext cx="226799" cy="2082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3976488" y="3606021"/>
              <a:ext cx="1403997" cy="1403997"/>
              <a:chOff x="2311683" y="1878148"/>
              <a:chExt cx="1403997" cy="1403997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2311683" y="1878148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Овал 8"/>
              <p:cNvSpPr/>
              <p:nvPr/>
            </p:nvSpPr>
            <p:spPr>
              <a:xfrm>
                <a:off x="2517294" y="2083759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Формирование реестра рисков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365487" y="5021874"/>
              <a:ext cx="360000" cy="324000"/>
              <a:chOff x="2700682" y="3294001"/>
              <a:chExt cx="360000" cy="324000"/>
            </a:xfrm>
          </p:grpSpPr>
          <p:sp>
            <p:nvSpPr>
              <p:cNvPr id="45" name="Стрелка вправо 44"/>
              <p:cNvSpPr/>
              <p:nvPr/>
            </p:nvSpPr>
            <p:spPr>
              <a:xfrm rot="5984641">
                <a:off x="2718682" y="3276001"/>
                <a:ext cx="324000" cy="36000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Стрелка вправо 10"/>
              <p:cNvSpPr/>
              <p:nvPr/>
            </p:nvSpPr>
            <p:spPr>
              <a:xfrm rot="16784641">
                <a:off x="2775507" y="3300102"/>
                <a:ext cx="226800" cy="216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680804" y="5327877"/>
              <a:ext cx="1403997" cy="1403997"/>
              <a:chOff x="2015999" y="3600004"/>
              <a:chExt cx="1403997" cy="1403997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2015999" y="3600004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Овал 12"/>
              <p:cNvSpPr/>
              <p:nvPr/>
            </p:nvSpPr>
            <p:spPr>
              <a:xfrm>
                <a:off x="2221610" y="3805615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Определение риск-аппетита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332591" y="5897568"/>
              <a:ext cx="323968" cy="360000"/>
              <a:chOff x="1667786" y="4169695"/>
              <a:chExt cx="323968" cy="360000"/>
            </a:xfrm>
          </p:grpSpPr>
          <p:sp>
            <p:nvSpPr>
              <p:cNvPr id="41" name="Стрелка вправо 40"/>
              <p:cNvSpPr/>
              <p:nvPr/>
            </p:nvSpPr>
            <p:spPr>
              <a:xfrm rot="10799518">
                <a:off x="1667786" y="4169695"/>
                <a:ext cx="323968" cy="36000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Стрелка вправо 14"/>
              <p:cNvSpPr/>
              <p:nvPr/>
            </p:nvSpPr>
            <p:spPr>
              <a:xfrm rot="21599518">
                <a:off x="1764976" y="4241688"/>
                <a:ext cx="226778" cy="216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880829" y="5328129"/>
              <a:ext cx="1403997" cy="1403997"/>
              <a:chOff x="216024" y="3600256"/>
              <a:chExt cx="1403997" cy="1403997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216024" y="3600256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Овал 16"/>
              <p:cNvSpPr/>
              <p:nvPr/>
            </p:nvSpPr>
            <p:spPr>
              <a:xfrm>
                <a:off x="421635" y="3805867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Оценка рисков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189438" y="4980734"/>
              <a:ext cx="347132" cy="358707"/>
              <a:chOff x="524633" y="3252861"/>
              <a:chExt cx="347132" cy="358707"/>
            </a:xfrm>
          </p:grpSpPr>
          <p:sp>
            <p:nvSpPr>
              <p:cNvPr id="37" name="Стрелка вправо 36"/>
              <p:cNvSpPr/>
              <p:nvPr/>
            </p:nvSpPr>
            <p:spPr>
              <a:xfrm rot="15409138">
                <a:off x="518845" y="3258649"/>
                <a:ext cx="358707" cy="347132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трелка вправо 18"/>
              <p:cNvSpPr/>
              <p:nvPr/>
            </p:nvSpPr>
            <p:spPr>
              <a:xfrm rot="26209138">
                <a:off x="582788" y="3378773"/>
                <a:ext cx="254567" cy="2082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1477515" y="3606021"/>
              <a:ext cx="1403997" cy="1403997"/>
              <a:chOff x="-187290" y="1878148"/>
              <a:chExt cx="1403997" cy="1403997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-187290" y="1878148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Овал 20"/>
              <p:cNvSpPr/>
              <p:nvPr/>
            </p:nvSpPr>
            <p:spPr>
              <a:xfrm>
                <a:off x="18321" y="2083759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Отчетность по рискам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2602250" y="3491873"/>
              <a:ext cx="324000" cy="323999"/>
              <a:chOff x="937445" y="1764000"/>
              <a:chExt cx="324000" cy="323999"/>
            </a:xfrm>
          </p:grpSpPr>
          <p:sp>
            <p:nvSpPr>
              <p:cNvPr id="33" name="Стрелка вправо 32"/>
              <p:cNvSpPr/>
              <p:nvPr/>
            </p:nvSpPr>
            <p:spPr>
              <a:xfrm rot="18952653">
                <a:off x="937445" y="1764000"/>
                <a:ext cx="324000" cy="32399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Стрелка вправо 22"/>
              <p:cNvSpPr/>
              <p:nvPr/>
            </p:nvSpPr>
            <p:spPr>
              <a:xfrm rot="18952653">
                <a:off x="951157" y="1862635"/>
                <a:ext cx="226800" cy="194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</p:grpSp>
      <p:graphicFrame>
        <p:nvGraphicFramePr>
          <p:cNvPr id="172033" name="Объект 172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069592"/>
              </p:ext>
            </p:extLst>
          </p:nvPr>
        </p:nvGraphicFramePr>
        <p:xfrm>
          <a:off x="83907" y="4644008"/>
          <a:ext cx="3709382" cy="445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Лист" r:id="rId8" imgW="4762444" imgH="6124680" progId="Excel.Sheet.12">
                  <p:embed/>
                </p:oleObj>
              </mc:Choice>
              <mc:Fallback>
                <p:oleObj name="Лист" r:id="rId8" imgW="4762444" imgH="6124680" progId="Excel.Sheet.12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7" y="4644008"/>
                        <a:ext cx="3709382" cy="4456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96495" y="925881"/>
            <a:ext cx="659953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59" name="Прямоугольник 58"/>
          <p:cNvSpPr/>
          <p:nvPr/>
        </p:nvSpPr>
        <p:spPr>
          <a:xfrm flipV="1">
            <a:off x="82102" y="4598289"/>
            <a:ext cx="662264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5267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640" y="1115616"/>
            <a:ext cx="64807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В АО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 внедрена корпоративная система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управления рисками (далее – КСУР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).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КСУР – это набор взаимосвязанных элементов, объединенных в единый процесс, в рамках которого Совет директоров, руководство и работники, каждый на своем уровне, участвуют в выявлении потенциальных событий, которые могут повлиять на деятельность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»,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а также в управлении этими событиями в рамках приемлемого для Единственного акционера уровня риска.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Основной целью КСУР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АО «КТЖ-ГП»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является повышение эффективности управления угрозами и возможностями, что должно способствовать процессу увеличения капитализации АО 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КТЖ-ГП». 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 2017 году работа Комитета по рискам, Правления и Совета директоров Компании была направлена на дальнейшее совершенствование корпоративной системы управления рисками и приведение ее в соответствие с лучшими мировыми практиками.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696" y="61156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УПРАВЛЕНИЕ РИСКАМИ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21233" y="980892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696" y="2915816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Мероприятия АО «КТЖ-ГП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 по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КСУР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9360" y="3173035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4936" y="3347864"/>
            <a:ext cx="6348127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 План мероприятий по совершенствованию корпоративной системы управления рисками (КСУР)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2017 год;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 План мероприятий по управлению рисками филиалов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на 2017 год.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 План мероприятий по управлению ключевыми (критическими) рисками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2017 год;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внесены изменения в Регламент взаимодействия структурных подразделений в рамках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КСУР;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в целях повышения эффективности работы системы управления рисками и поддержки риск-культуры в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»,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для владельцев риска «неисполнение инвестиционных проектов» организован и проведен обучающий семинар на тему «Инвестиционное планирование и оценка»;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в целях повышения квалификации в области внутреннего контроля, сотрудники структурного подразделения по управлению рисками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прошли обучение на курсах по внутреннему контролю и аудиту;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риск-аппетит;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утверждены реестр рисков, карта рисков, ключевые рисковые показатели и уровни толерантности к ключевым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рискам;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Комитетом по рискам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рассмотрены и приняты отчеты по реализовавшимся рискам филиалов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(на ежеквартальной основе);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Советом директоров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 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рассмотрены и приняты отчеты руководителя структурного подразделения по управлению рисками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»,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с описанием и анализом ключевых рисков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»,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а также сведениями по реализации планов и программ по минимизации рисков АО «КТЖ-ГП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»(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на ежеквартальной основе);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актуализированы Правила идентификации и оценки 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рисков;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проведена работа по рассмотрению и согласованию инвестиционных проектов, предоставлению заключений по вопросам страхования, займов и другим вопросам, выносящимся на рассмотрение Совета директоров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КТЖ-ГП».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6" y="1520076"/>
            <a:ext cx="64896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Ухудшение экономических условий может привести к снижению объема предоставляемых услуг по перевозке грузов железнодорожным транспортом, к снижению производительности труда, увеличению себестоимости реализованной продукции и оказанных услуг, что негативно отразится на исполнении запланированных показателей. 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осуществляет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мероприятия по повышению эффективности своей деятельности, создание благоприятных условий по маршруту следования грузов для казахстанских экспортеров, улучшение качества предоставляемых услуг: гибкое планирование перевозок, строгое соблюдение графика движения и подачи вагонов, повышение транспарентности (прозрачности) всех элементов системы взаимодействия перевозчика с операторами и грузоотправителями, увеличению транзитных перевозок 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др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802" y="1147554"/>
            <a:ext cx="6461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 снижения объема грузоперевозок </a:t>
            </a:r>
            <a:r>
              <a:rPr lang="ru-RU" sz="10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вследствие изменений внешних экономических условий, колебания рыночных цен на экспортируемые сырьевые товары, дефицит подвижного состава и ряд других причин.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647" y="2992235"/>
            <a:ext cx="65030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подвержено рискам безопасности движения, включая столкновения, сходы подвижного состава в грузовых и/или пассажирских поездах на магистральных, станционных и подъездных путях и/или при производстве маневровой работы с подвижным составом на станциях, стихийных бедствий. Для управления данным риском АО «КТЖ-ГП»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реализует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мероприятия по усилению профилактической работы по организации и обеспечению безопасности движения поездов, связанных с движением поездов.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рамках управления рисками производственного травматизма АО «КТЖ-ГП»  реализует мероприятия по обеспечению безопасности и охраны труда, профилактике производственного травматизма и улучшению условий труда, обеспечивает обязательное страхование работников от несчастных случаев при исполнении ими трудовых (служебных) обязанностей.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380" y="2746014"/>
            <a:ext cx="6434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Риски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нарушения безопасности движения, риск производственного травматизма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647" y="4577284"/>
            <a:ext cx="6503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подвержено валютному риску, в связи с имеющимися  обязательствами в долларах США и евро. Негативная ситуация на валютном рынке, связанная с колебаниями валют, давлением внешних факторов  на курс национальной валюты, приводит к увеличению расходов АО «КТЖ-ГП»  по курсовой разнице. 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рамках управления данным риском, с целью контроля валютного риска, АО «КТЖ-ГП»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проводится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мониторинг конъюнктуры финансовых рынков, управление распределением временно-свободных денежных средств, а также мероприятия по рефинансированию займов в иностранной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валюте.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656" y="4331063"/>
            <a:ext cx="1246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Валютный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648" y="5736029"/>
            <a:ext cx="64896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Риск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ликвидности является одним из основных видов финансового риска АО «КТЖ-ГП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под риском ликвидности понимают опасность того, что АО «КТЖ-ГП»  может оказаться неплатежеспособной и не сможет выполнить свои обязательства перед контрагентами. Важность оценки риска ликвидности и управления им в последние годы значительно возросла, АО «КТЖ-ГП»  контролирует риск ликвидности в соответствии с требованиями Единственного акционера по управлению данным риском, управляет им путем постоянного мониторинга прогнозируемого и фактического движения денег, сравнения сроков погашения финансовых обязательств, поддержания адекватных резервов, банковских займов и доступных кредитных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линий.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5507231"/>
            <a:ext cx="20627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иск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снижения ликвидности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648" y="7193612"/>
            <a:ext cx="65435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Инвестиционные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риски АО «КТЖ-ГП»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связаны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с возможностью </a:t>
            </a:r>
            <a:r>
              <a:rPr lang="ru-RU" sz="900" kern="0" dirty="0" err="1">
                <a:solidFill>
                  <a:prstClr val="black"/>
                </a:solidFill>
                <a:latin typeface="Palatino Linotype" pitchFamily="18" charset="0"/>
              </a:rPr>
              <a:t>недополучения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 или потери прибыли в ходе реализации инвестиционных проектов. Инвестиционный риск является результатом совокупного действия всех факторов, определяющих различные виды рисков: экономических, технических, социальных, экологических и др. 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рамках управления данным риском владельцами риска проводится мониторинг исполнения инвестиционных проектов, формирование и своевременная корректировка инвестиционного бюджета в соответствии с инвестиционными возможностями АО «КТЖ-ГП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своевременное уведомление поставщика/подрядчика о невыполненных обязательствах и другие меры. 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7705" y="6875383"/>
            <a:ext cx="34574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неисполнения инвестиционных проектов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23198" y="4540562"/>
            <a:ext cx="6327123" cy="36722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3198" y="5736029"/>
            <a:ext cx="6327125" cy="1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3198" y="2992235"/>
            <a:ext cx="6327125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5380" y="7129068"/>
            <a:ext cx="646338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3198" y="1547664"/>
            <a:ext cx="617415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5381" y="662093"/>
            <a:ext cx="6488780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АО «КТЖ-ГП» может быть подвержено следующим ключевым рискам, которые могут негативно влиять на ее деятельность и достижение стратегических целей: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4664" y="1069897"/>
            <a:ext cx="61926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2851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48" y="581943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Производственная безопасность и экология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971600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133164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2017 году по АО «КТЖ-Грузовые перевозки» допущено 114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 нарушений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безопасности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движения.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 2016 году -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71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случай.  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656" y="3851920"/>
            <a:ext cx="635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 2016 году 71 случай НБД на 96 702,6 </a:t>
            </a:r>
            <a:r>
              <a:rPr lang="ru-RU" sz="900" kern="0" dirty="0" err="1" smtClean="0">
                <a:solidFill>
                  <a:prstClr val="black"/>
                </a:solidFill>
                <a:latin typeface="Palatino Linotype" pitchFamily="18" charset="0"/>
              </a:rPr>
              <a:t>млн.п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-км, </a:t>
            </a: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 2017 году 114 случаев НБД 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107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321,9 </a:t>
            </a:r>
            <a:r>
              <a:rPr lang="ru-RU" sz="900" kern="0" dirty="0" err="1" smtClean="0">
                <a:solidFill>
                  <a:prstClr val="black"/>
                </a:solidFill>
                <a:latin typeface="Palatino Linotype" pitchFamily="18" charset="0"/>
              </a:rPr>
              <a:t>млн.п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-км </a:t>
            </a: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Меры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 снижению случаев нарушений безопасности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движения: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900" kern="0" dirty="0" smtClean="0">
                <a:latin typeface="Palatino Linotype" pitchFamily="18" charset="0"/>
              </a:rPr>
              <a:t>обучение, инструктирование и проверка знаний;</a:t>
            </a:r>
            <a:endParaRPr lang="ru-RU" sz="900" kern="0" dirty="0">
              <a:latin typeface="Palatino Linotype" pitchFamily="18" charset="0"/>
            </a:endParaRPr>
          </a:p>
          <a:p>
            <a:pPr algn="just"/>
            <a:r>
              <a:rPr lang="ru-RU" sz="900" kern="0" dirty="0">
                <a:latin typeface="Palatino Linotype" pitchFamily="18" charset="0"/>
              </a:rPr>
              <a:t>- </a:t>
            </a:r>
            <a:r>
              <a:rPr lang="ru-RU" sz="900" kern="0" dirty="0" smtClean="0">
                <a:latin typeface="Palatino Linotype" pitchFamily="18" charset="0"/>
              </a:rPr>
              <a:t>внутренний контроль и аудит;</a:t>
            </a:r>
            <a:endParaRPr lang="ru-RU" sz="900" kern="0" dirty="0">
              <a:latin typeface="Palatino Linotype" pitchFamily="18" charset="0"/>
            </a:endParaRPr>
          </a:p>
          <a:p>
            <a:pPr algn="just"/>
            <a:r>
              <a:rPr lang="ru-RU" sz="900" kern="0" dirty="0">
                <a:latin typeface="Palatino Linotype" pitchFamily="18" charset="0"/>
              </a:rPr>
              <a:t>- </a:t>
            </a:r>
            <a:r>
              <a:rPr lang="ru-RU" sz="900" kern="0" dirty="0" smtClean="0">
                <a:latin typeface="Palatino Linotype" pitchFamily="18" charset="0"/>
              </a:rPr>
              <a:t>анализ случаев и принятие корректирующих и профилактических мер по недопущению повторных НБД;</a:t>
            </a:r>
            <a:endParaRPr lang="ru-RU" sz="900" kern="0" dirty="0">
              <a:latin typeface="Palatino Linotyp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48" y="97160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Безопасность движения поездов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662" y="514806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Профессиональная безопасность и здоровье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0378" y="1259632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0377" y="5486618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374" y="7478434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86667" y="5486618"/>
            <a:ext cx="61118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2017 году допущено всего 29 случаев, из них  11 случаев производственного травматизма, взятых на учет (в том числе с летальным исходом - 4)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2016 г. – допущено 16 случаев, из них  3 случая взяты на учет (с летальным исходом не допущено).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8199" y="7236296"/>
            <a:ext cx="64071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МЕРОПРИЯТИЯ ПО СНИЖЕНИЮ НЕСЧАСТНЫХ СЛУЧАЕВ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44985"/>
              </p:ext>
            </p:extLst>
          </p:nvPr>
        </p:nvGraphicFramePr>
        <p:xfrm>
          <a:off x="260646" y="7531392"/>
          <a:ext cx="6264696" cy="7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2809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Количество мероприятий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Освоение средств, тыс.т.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9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5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факт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план 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факт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880" marR="7880" marT="7873" marB="0" anchor="ctr" horzOverflow="overflow"/>
                </a:tc>
              </a:tr>
              <a:tr h="1905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3 249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3 237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2 211 748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2 254 074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101,9%</a:t>
                      </a:r>
                    </a:p>
                  </a:txBody>
                  <a:tcPr marL="7880" marR="7880" marT="7873" marB="0" anchor="ctr" horzOverflow="overflow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4644" y="8388424"/>
            <a:ext cx="63367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Комплексные мероприятия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 улучшению условий и безопасности труда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на 2017 год запланированы 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сумму 2 254 млн.тенге, что составляет 1,2% от фонда оплаты труда и соответствует требованиям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Коллективного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договора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и выполнены на 101,9%.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6084168"/>
            <a:ext cx="5112568" cy="8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715068"/>
            <a:ext cx="2664296" cy="184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04" y="1763688"/>
            <a:ext cx="2340260" cy="185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19" y="39553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Экологические аспекты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АО 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0662" y="740207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50433" y="827584"/>
            <a:ext cx="6246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В 2017 году по АО «КТЖ-Грузовые перевозки» 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План природоохранных мероприятий выполнен на 100%, 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сумму 96 379 тыс. тенге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(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92% - освоение средств за счет экономии). </a:t>
            </a:r>
            <a:endParaRPr lang="ru-RU" sz="11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792" y="6241018"/>
            <a:ext cx="62469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Меры по снижению случаев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нарушения экологического законодательства: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выполнение </a:t>
            </a:r>
            <a:r>
              <a:rPr lang="ru-RU" sz="1000" kern="0" dirty="0">
                <a:solidFill>
                  <a:prstClr val="black"/>
                </a:solidFill>
                <a:latin typeface="Palatino Linotype" panose="02040502050505030304" pitchFamily="18" charset="0"/>
              </a:rPr>
              <a:t>требований нормативных актов в области охраны окружающей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среды;</a:t>
            </a:r>
            <a:endParaRPr lang="ru-RU" sz="1000" kern="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своевременное заключение договоров </a:t>
            </a:r>
            <a:r>
              <a:rPr lang="ru-RU" sz="1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на </a:t>
            </a: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услуги </a:t>
            </a:r>
            <a:r>
              <a:rPr lang="ru-RU" sz="1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по природоохранной деятельности;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своевременная утилизация производственных отходов </a:t>
            </a:r>
            <a:r>
              <a:rPr lang="ru-RU" sz="1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и отходов </a:t>
            </a: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потребления, а также осуществление платежей за эмиссию в окружающую среду.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31406" y="3995936"/>
            <a:ext cx="4019160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Виды эмиссии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загрязняющих веществ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44824" y="609961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64704" y="4299417"/>
            <a:ext cx="1944216" cy="2016224"/>
            <a:chOff x="0" y="3131840"/>
            <a:chExt cx="2420888" cy="2592288"/>
          </a:xfrm>
        </p:grpSpPr>
        <p:graphicFrame>
          <p:nvGraphicFramePr>
            <p:cNvPr id="10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08752949"/>
                </p:ext>
              </p:extLst>
            </p:nvPr>
          </p:nvGraphicFramePr>
          <p:xfrm>
            <a:off x="0" y="3131840"/>
            <a:ext cx="2420888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1" name="Прямая со стрелкой 10"/>
            <p:cNvCxnSpPr/>
            <p:nvPr/>
          </p:nvCxnSpPr>
          <p:spPr>
            <a:xfrm>
              <a:off x="1217776" y="4344740"/>
              <a:ext cx="403390" cy="319990"/>
            </a:xfrm>
            <a:prstGeom prst="straightConnector1">
              <a:avLst/>
            </a:prstGeom>
            <a:ln w="730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44425" y="3873800"/>
              <a:ext cx="882180" cy="35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6,9%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85686" y="4293015"/>
            <a:ext cx="1943432" cy="1941950"/>
            <a:chOff x="1988840" y="3131840"/>
            <a:chExt cx="2376264" cy="2520280"/>
          </a:xfrm>
        </p:grpSpPr>
        <p:graphicFrame>
          <p:nvGraphicFramePr>
            <p:cNvPr id="14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152742"/>
                </p:ext>
              </p:extLst>
            </p:nvPr>
          </p:nvGraphicFramePr>
          <p:xfrm>
            <a:off x="1988840" y="3131840"/>
            <a:ext cx="2376264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Прямая со стрелкой 14"/>
            <p:cNvCxnSpPr/>
            <p:nvPr/>
          </p:nvCxnSpPr>
          <p:spPr>
            <a:xfrm>
              <a:off x="3279928" y="4455346"/>
              <a:ext cx="403390" cy="319990"/>
            </a:xfrm>
            <a:prstGeom prst="straightConnector1">
              <a:avLst/>
            </a:prstGeom>
            <a:ln w="730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81871" y="424600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0,9%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69829" y="4283415"/>
            <a:ext cx="1967483" cy="1960218"/>
            <a:chOff x="3967410" y="3258456"/>
            <a:chExt cx="2405671" cy="2520280"/>
          </a:xfrm>
        </p:grpSpPr>
        <p:graphicFrame>
          <p:nvGraphicFramePr>
            <p:cNvPr id="18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04593142"/>
                </p:ext>
              </p:extLst>
            </p:nvPr>
          </p:nvGraphicFramePr>
          <p:xfrm>
            <a:off x="3967410" y="3258456"/>
            <a:ext cx="2405671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9" name="Прямая со стрелкой 18"/>
            <p:cNvCxnSpPr/>
            <p:nvPr/>
          </p:nvCxnSpPr>
          <p:spPr>
            <a:xfrm>
              <a:off x="5076307" y="4740474"/>
              <a:ext cx="403390" cy="319990"/>
            </a:xfrm>
            <a:prstGeom prst="straightConnector1">
              <a:avLst/>
            </a:prstGeom>
            <a:ln w="730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84142" y="444929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5,6%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9237" y="1475656"/>
            <a:ext cx="63123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выбросы от передвижных источников 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отходы в окружающую среду от эксплуатации локомотивов и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автотранспорта (выбросы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от использования топлива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,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замазученный грунт,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разлив нефтепродуктов, хранение и реализация отработанного моторного масла, тара из-под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нефтепродуктов, отходы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от покраски: тара из под  ЛКМ, кисти, промасленная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ветошь 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др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.)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выбросы со стационарных источников 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отходы от использования угля, газа и дизельного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топлива,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включая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хранение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 утилизацию золошлака,  нагара и сажи от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чистки;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выбросы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 отходы от сварки металла электродами  и газовой сварки (оксида железа, марганца и его соединений,  фтористых газообразных  соединений и др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.,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включая хранение и утилизацию огарков сварочных электродов, отходов карбида и др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.)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 хранение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, вывоз и утилизация мусора и твердо-бытовых отходов, включая отходы от эксплуатации автотранспорта,  электричества, столярных и иных  работ (хранение, и утилизация отработанных автомобильных шин,  металлолома,  оргтехники, отработанных  аккумуляторных батарей, ртутьсодержащих ламп, неисправных электрических приборов, выбросы  в атмосферу древесной пыли, древесные отходы и др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.);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 загрязнения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от использования воды (сточные воды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)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 ликвидация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течи опасного груза (ГСМ, прекурсоры, химикаты, отходы и т.д.)  </a:t>
            </a:r>
            <a:endParaRPr lang="ru-RU" sz="10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80662" y="1259632"/>
            <a:ext cx="61920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lvl1pPr>
          </a:lstStyle>
          <a:p>
            <a:r>
              <a:rPr lang="ru-RU" dirty="0"/>
              <a:t>Негативное воздействие на окружающую среду от </a:t>
            </a:r>
            <a:r>
              <a:rPr lang="ru-RU" dirty="0" smtClean="0"/>
              <a:t>деятельности и платежи за эмиссию</a:t>
            </a:r>
            <a:endParaRPr lang="ru-RU" dirty="0"/>
          </a:p>
        </p:txBody>
      </p:sp>
      <p:sp>
        <p:nvSpPr>
          <p:cNvPr id="23" name="TextBox 1"/>
          <p:cNvSpPr txBox="1"/>
          <p:nvPr/>
        </p:nvSpPr>
        <p:spPr>
          <a:xfrm>
            <a:off x="5202872" y="7978859"/>
            <a:ext cx="802640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Среднее значение по отрасли</a:t>
            </a: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7668344"/>
            <a:ext cx="2104390" cy="1077595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77" y="7777564"/>
            <a:ext cx="2012315" cy="947420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948372" y="8162374"/>
            <a:ext cx="4168775" cy="45085"/>
          </a:xfrm>
          <a:prstGeom prst="straightConnector1">
            <a:avLst/>
          </a:prstGeom>
          <a:noFill/>
          <a:ln w="9525" cap="flat" cmpd="sng" algn="ctr">
            <a:solidFill>
              <a:srgbClr val="44546A"/>
            </a:solidFill>
            <a:prstDash val="dash"/>
            <a:miter lim="800000"/>
            <a:tailEnd type="triangle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280661" y="7268234"/>
            <a:ext cx="61572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Удельный расход дизельного топлива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при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выполнении грузовых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перевозок в 2017 году составил 23,5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кг/10000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ткм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брутто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без учета других видов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0285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950" y="899592"/>
            <a:ext cx="6476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 2017 году произведена индексация заработной платы работникам филиалов Общества не менее чем на 5%, введен новый механизм ежеквартального премирования работников филиалов Общества. Фактически в 2017 году произведена выплата премии работникам по итогам отраслевого соревнования филиалов Общества, на общую сумму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 113,9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млн. тенге. Также в 2017 году работникам филиалов и центрального аппарата Общества были выплачены единовременные премии к профессиональному празднику - Дню работников транспорта и ко Дню Независимости РК.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Фактическая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производительность труда, рассчитанная от доходов в 2017 году составила 16, 218 млн. тенге на чел., что выше уровня 2016 года на 5%.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994" y="463183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МАТЕРИАЛЬНАЯ МОТИВАЦИЯ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32655" y="813917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278" y="3059832"/>
            <a:ext cx="633670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 2017 году разработаны и подписаны Отраслевое соглашение по социально-трудовым вопросам и Коллективный договор на 2018-2020 годы.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 новой редакции Коллективного договора сохранены традиционные социальные гарантии по защите трудовых прав, оплате, охране труда, оздоровлению и отдыху работников и их детей, а также предусмотрены дополнительные нормы по улучшению социального положения работников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В 2017 году из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327 сокращенных работников 304 трудоустроено (93%).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Ежегодно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, с 2013 года, по группе портфельных компаний АО «Самрук-Казына» проводится исследование Рейтинга социальной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стабильности, который в 2017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год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 составил – 69%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(2016 год – 53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%); 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655" y="2555776"/>
            <a:ext cx="6312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СОЦИАЛЬНО-ТРУДОВЫЕ ОТНОШЕНИЯ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08922" y="2871671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691" y="5724128"/>
            <a:ext cx="6380676" cy="15465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 2017 году с целью повышения квалификации персонала АО «КТЖ-Грузовые перевозки» было обучено 3 224 работников, в том числе:</a:t>
            </a:r>
          </a:p>
          <a:p>
            <a:pPr lvl="0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Павлодарский учебный центр – 1 108  работников.</a:t>
            </a:r>
          </a:p>
          <a:p>
            <a:pPr lvl="0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Карагандинский учебный центр – 325 работника.</a:t>
            </a:r>
          </a:p>
          <a:p>
            <a:pPr lvl="0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Актобинский учебный центр – 1 264 работников.</a:t>
            </a:r>
          </a:p>
          <a:p>
            <a:pPr lvl="0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Таразский учебный центр – 412 работника.</a:t>
            </a:r>
          </a:p>
          <a:p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Учебный центр в городе Астана – 115 работников</a:t>
            </a:r>
          </a:p>
          <a:p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 </a:t>
            </a:r>
          </a:p>
          <a:p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Затраты на обучение персонала Общества за 2017 год составили 55 865 тыс. тенге.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655" y="4932040"/>
            <a:ext cx="629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ПОВЫШЕНИЕ УРОВНЯ ПРОФЕССИОНАЛЬНЫХ ЗНАНИЙ РАБОТНИКОВ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332656" y="5578371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8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94727" y="7281009"/>
            <a:ext cx="278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6 грузовых электровозов</a:t>
            </a: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 грузовой тепловоз</a:t>
            </a: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6 пассажирских тепловозов</a:t>
            </a: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648" y="489030"/>
            <a:ext cx="652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Основные производственные и финансовые показатели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1235864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0648" y="236170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EBITDA                                   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     ПРИБЫЛЬ на АКЦИЮ</a:t>
            </a:r>
            <a:endParaRPr lang="ru-RU" sz="3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en-US" sz="1400" b="1" dirty="0" smtClean="0">
                <a:solidFill>
                  <a:srgbClr val="C00000"/>
                </a:solidFill>
                <a:latin typeface="Palatino Linotype" pitchFamily="18" charset="0"/>
              </a:rPr>
              <a:t>79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.</a:t>
            </a:r>
            <a:r>
              <a:rPr lang="en-US" sz="1400" b="1" dirty="0" smtClean="0">
                <a:solidFill>
                  <a:srgbClr val="C00000"/>
                </a:solidFill>
                <a:latin typeface="Palatino Linotype" pitchFamily="18" charset="0"/>
              </a:rPr>
              <a:t>4 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млрд. тенге           510.3 тенге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0648" y="3218903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ПОКАЗАТЕЛИ ГРУЗООБОРОТА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2656" y="3469262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445053"/>
              </p:ext>
            </p:extLst>
          </p:nvPr>
        </p:nvGraphicFramePr>
        <p:xfrm>
          <a:off x="291294" y="4277072"/>
          <a:ext cx="2927785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60648" y="3722959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ГРУЗООБОРОТ, млрд. </a:t>
            </a:r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ткм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                                                ДОХОДЫ от ГРУЗООБОРОТА, млрд. тенге</a:t>
            </a:r>
          </a:p>
          <a:p>
            <a:endParaRPr lang="ru-RU" sz="3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206.3 млрд. </a:t>
            </a:r>
            <a:r>
              <a:rPr lang="ru-RU" sz="1400" b="1" dirty="0" err="1" smtClean="0">
                <a:solidFill>
                  <a:srgbClr val="C00000"/>
                </a:solidFill>
                <a:latin typeface="Palatino Linotype" pitchFamily="18" charset="0"/>
              </a:rPr>
              <a:t>ткм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                                            658.2 млрд. тенге</a:t>
            </a:r>
            <a:endParaRPr lang="ru-RU" sz="10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1997" y="4299023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926374"/>
              </p:ext>
            </p:extLst>
          </p:nvPr>
        </p:nvGraphicFramePr>
        <p:xfrm>
          <a:off x="3621450" y="4262017"/>
          <a:ext cx="3025926" cy="189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60648" y="6337865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ОБНОВЛЕНИЕ ПАРКА ЛОКОМОТИВОВ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7887" y="6584086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C:\Users\Mussabekov_Zh\Downloads\train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2" y="8144051"/>
            <a:ext cx="312076" cy="3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ussabekov_Zh\Downloads\train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0" y="7251243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ssabekov_Zh\Downloads\passenger-train-front-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6" y="767459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ussabekov_Zh\Downloads\train (5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97" y="7659915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Mussabekov_Zh\Downloads\train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2" y="7204896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ussabekov_Zh\Downloads\spann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10" y="720794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53088" y="6850317"/>
            <a:ext cx="61840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ПРИОБРЕТЕНИЕ                                                                   КАПИТАЛЬНЫЙ РЕМОНТ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32656" y="7109996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32656" y="6228184"/>
            <a:ext cx="618658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33056" y="7270274"/>
            <a:ext cx="181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34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электровозов</a:t>
            </a: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5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маневровых тепловозов</a:t>
            </a:r>
          </a:p>
        </p:txBody>
      </p:sp>
      <p:pic>
        <p:nvPicPr>
          <p:cNvPr id="81" name="Picture 9" descr="C:\Users\Mussabekov_Zh\Downloads\spann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10" y="7680152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2521589" y="7063931"/>
            <a:ext cx="1099861" cy="18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60848" y="2005439"/>
            <a:ext cx="180000" cy="107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89405" y="4211961"/>
            <a:ext cx="732045" cy="21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4149080" y="2005439"/>
            <a:ext cx="180000" cy="107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77072" y="2361703"/>
            <a:ext cx="2708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ЧИСТАЯ  ПРИБЫЛЬ              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ROACE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3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Palatino Linotype" pitchFamily="18" charset="0"/>
              </a:rPr>
              <a:t>29,6 млрд. 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тенге         1</a:t>
            </a:r>
            <a:r>
              <a:rPr lang="en-US" sz="1400" b="1" dirty="0" smtClean="0">
                <a:solidFill>
                  <a:srgbClr val="C00000"/>
                </a:solidFill>
                <a:latin typeface="Palatino Linotype" pitchFamily="18" charset="0"/>
              </a:rPr>
              <a:t>6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.</a:t>
            </a:r>
            <a:r>
              <a:rPr lang="en-US" sz="1400" b="1" dirty="0" smtClean="0">
                <a:solidFill>
                  <a:srgbClr val="C00000"/>
                </a:solidFill>
                <a:latin typeface="Palatino Linotype" pitchFamily="18" charset="0"/>
              </a:rPr>
              <a:t>8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%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4374" y="3009775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407" y="427474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ФИНАНСОВЫЕ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ПОКАЗАТЕЛИ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5" y="1907704"/>
            <a:ext cx="2403077" cy="144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24944" y="2441820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 целом доходы от основной деятельности за 2017 год составили 776,38 млрд. тенге, что выше факта 2016 года на 56,9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%,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7" y="3340194"/>
            <a:ext cx="2415805" cy="145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24944" y="3819844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EBITDA за 2017 год составила 79,45 млрд. тенге, что выше факта 2016 года на 88,8%.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7" y="4788024"/>
            <a:ext cx="2415805" cy="145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52936" y="511598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Операционная прибыль за 2017 год составила 62,52 млрд. тенге, что выше факта 2016 года на 154,1%.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2936" y="5549105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FF0000"/>
                </a:solidFill>
                <a:latin typeface="Palatino Linotype" pitchFamily="18" charset="0"/>
              </a:rPr>
              <a:t>АО </a:t>
            </a:r>
            <a:r>
              <a:rPr lang="ru-RU" sz="1000" dirty="0">
                <a:solidFill>
                  <a:srgbClr val="FF0000"/>
                </a:solidFill>
                <a:latin typeface="Palatino Linotype" pitchFamily="18" charset="0"/>
              </a:rPr>
              <a:t>"КТЖ-Грузовые перевозки" </a:t>
            </a:r>
            <a:r>
              <a:rPr lang="ru-RU" sz="1000" dirty="0" smtClean="0">
                <a:solidFill>
                  <a:srgbClr val="FF0000"/>
                </a:solidFill>
                <a:latin typeface="Palatino Linotype" pitchFamily="18" charset="0"/>
              </a:rPr>
              <a:t>действует с </a:t>
            </a:r>
            <a:r>
              <a:rPr lang="ru-RU" sz="1000" dirty="0">
                <a:solidFill>
                  <a:srgbClr val="FF0000"/>
                </a:solidFill>
                <a:latin typeface="Palatino Linotype" pitchFamily="18" charset="0"/>
              </a:rPr>
              <a:t>1 июля 2016 года, </a:t>
            </a:r>
            <a:r>
              <a:rPr lang="ru-RU" sz="1000" dirty="0" smtClean="0">
                <a:solidFill>
                  <a:srgbClr val="FF0000"/>
                </a:solidFill>
                <a:latin typeface="Palatino Linotype" pitchFamily="18" charset="0"/>
              </a:rPr>
              <a:t>отчетные </a:t>
            </a:r>
            <a:r>
              <a:rPr lang="ru-RU" sz="1000" dirty="0">
                <a:solidFill>
                  <a:srgbClr val="FF0000"/>
                </a:solidFill>
                <a:latin typeface="Palatino Linotype" pitchFamily="18" charset="0"/>
              </a:rPr>
              <a:t>данные за 1 полугодие 2016 года по ЦД, ДИП, Црасчет в консолидации отчетов АО "НК «ҚТЖ". </a:t>
            </a:r>
          </a:p>
        </p:txBody>
      </p:sp>
    </p:spTree>
    <p:extLst>
      <p:ext uri="{BB962C8B-B14F-4D97-AF65-F5344CB8AC3E}">
        <p14:creationId xmlns:p14="http://schemas.microsoft.com/office/powerpoint/2010/main" val="2821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648" y="642723"/>
            <a:ext cx="425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Бенчмаркинг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404" y="1320412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СРАВНЕНИЕ с ДРУГИМИ КОМПАНИЯМИ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1562725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2" name="Диаграмма 91"/>
          <p:cNvGraphicFramePr/>
          <p:nvPr>
            <p:extLst>
              <p:ext uri="{D42A27DB-BD31-4B8C-83A1-F6EECF244321}">
                <p14:modId xmlns:p14="http://schemas.microsoft.com/office/powerpoint/2010/main" val="2092523562"/>
              </p:ext>
            </p:extLst>
          </p:nvPr>
        </p:nvGraphicFramePr>
        <p:xfrm>
          <a:off x="2689454" y="2061616"/>
          <a:ext cx="1314000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3" name="Диаграмма 92"/>
          <p:cNvGraphicFramePr/>
          <p:nvPr>
            <p:extLst>
              <p:ext uri="{D42A27DB-BD31-4B8C-83A1-F6EECF244321}">
                <p14:modId xmlns:p14="http://schemas.microsoft.com/office/powerpoint/2010/main" val="771357957"/>
              </p:ext>
            </p:extLst>
          </p:nvPr>
        </p:nvGraphicFramePr>
        <p:xfrm>
          <a:off x="1530000" y="2040828"/>
          <a:ext cx="1542426" cy="300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3434978302"/>
              </p:ext>
            </p:extLst>
          </p:nvPr>
        </p:nvGraphicFramePr>
        <p:xfrm>
          <a:off x="4005064" y="2058828"/>
          <a:ext cx="1476000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5" name="Text Placeholder 7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91406" y="3237096"/>
            <a:ext cx="1483915" cy="3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44546A"/>
              </a:buClr>
            </a:pPr>
            <a:endParaRPr lang="ru-RU" sz="1122" dirty="0">
              <a:solidFill>
                <a:prstClr val="black"/>
              </a:solidFill>
              <a:latin typeface="Cambria" pitchFamily="18" charset="0"/>
              <a:sym typeface="Arial" panose="020B0604020202020204" pitchFamily="34" charset="0"/>
            </a:endParaRPr>
          </a:p>
        </p:txBody>
      </p:sp>
      <p:sp>
        <p:nvSpPr>
          <p:cNvPr id="97" name="Text Placeholder 4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57427" y="2178930"/>
            <a:ext cx="1485213" cy="28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fld id="{F652B82F-BF9C-482D-90AE-2DACAE9C4C54}" type="datetime'''''''''''''К''''''''''Т''Ж'''''''''''''">
              <a:rPr lang="ru-RU" sz="1000" smtClean="0">
                <a:solidFill>
                  <a:prstClr val="black"/>
                </a:solidFill>
                <a:latin typeface="Palatino Linotype" pitchFamily="18" charset="0"/>
                <a:sym typeface="Arial" panose="020B0604020202020204" pitchFamily="34" charset="0"/>
              </a:rPr>
              <a:pPr>
                <a:buClr>
                  <a:srgbClr val="44546A"/>
                </a:buClr>
              </a:pPr>
              <a:t>КТЖ</a:t>
            </a:fld>
            <a:r>
              <a:rPr lang="ru-RU" sz="1000" dirty="0" smtClean="0">
                <a:solidFill>
                  <a:prstClr val="black"/>
                </a:solidFill>
                <a:latin typeface="Palatino Linotype" pitchFamily="18" charset="0"/>
                <a:sym typeface="Arial" panose="020B0604020202020204" pitchFamily="34" charset="0"/>
              </a:rPr>
              <a:t>-ГП</a:t>
            </a:r>
          </a:p>
          <a:p>
            <a:pPr>
              <a:buClr>
                <a:srgbClr val="44546A"/>
              </a:buClr>
            </a:pPr>
            <a:endParaRPr lang="ru-RU" sz="1000" dirty="0" smtClean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endParaRPr lang="ru-RU" sz="1000" dirty="0" smtClean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r>
              <a:rPr lang="ru-RU" sz="1000" dirty="0">
                <a:solidFill>
                  <a:prstClr val="black"/>
                </a:solidFill>
                <a:latin typeface="Palatino Linotype" pitchFamily="18" charset="0"/>
                <a:sym typeface="Arial" panose="020B0604020202020204" pitchFamily="34" charset="0"/>
              </a:rPr>
              <a:t>Российские </a:t>
            </a:r>
          </a:p>
          <a:p>
            <a:pPr>
              <a:buClr>
                <a:srgbClr val="44546A"/>
              </a:buClr>
            </a:pPr>
            <a:r>
              <a:rPr lang="ru-RU" sz="1000" dirty="0">
                <a:solidFill>
                  <a:prstClr val="black"/>
                </a:solidFill>
                <a:latin typeface="Palatino Linotype" pitchFamily="18" charset="0"/>
                <a:sym typeface="Arial" panose="020B0604020202020204" pitchFamily="34" charset="0"/>
              </a:rPr>
              <a:t>железные </a:t>
            </a:r>
            <a:r>
              <a:rPr lang="ru-RU" sz="1000" dirty="0" smtClean="0">
                <a:solidFill>
                  <a:prstClr val="black"/>
                </a:solidFill>
                <a:latin typeface="Palatino Linotype" pitchFamily="18" charset="0"/>
                <a:sym typeface="Arial" panose="020B0604020202020204" pitchFamily="34" charset="0"/>
              </a:rPr>
              <a:t>дороги</a:t>
            </a:r>
          </a:p>
          <a:p>
            <a:pPr>
              <a:buClr>
                <a:srgbClr val="44546A"/>
              </a:buClr>
            </a:pPr>
            <a:endParaRPr lang="ru-RU" sz="1000" dirty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endParaRPr lang="ru-RU" sz="1000" dirty="0" smtClean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r>
              <a:rPr lang="en-US" sz="1000" dirty="0">
                <a:solidFill>
                  <a:prstClr val="black"/>
                </a:solidFill>
                <a:latin typeface="Palatino Linotype" pitchFamily="18" charset="0"/>
                <a:sym typeface="Arial" panose="020B0604020202020204" pitchFamily="34" charset="0"/>
              </a:rPr>
              <a:t>Union Pacific </a:t>
            </a:r>
            <a:endParaRPr lang="ru-RU" sz="1000" dirty="0" smtClean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r>
              <a:rPr lang="en-US" sz="1000" dirty="0" smtClean="0">
                <a:solidFill>
                  <a:prstClr val="black"/>
                </a:solidFill>
                <a:latin typeface="Palatino Linotype" pitchFamily="18" charset="0"/>
                <a:sym typeface="Arial" panose="020B0604020202020204" pitchFamily="34" charset="0"/>
              </a:rPr>
              <a:t>Railroad</a:t>
            </a:r>
            <a:endParaRPr lang="ru-RU" sz="1000" dirty="0" smtClean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endParaRPr lang="ru-RU" sz="500" dirty="0" smtClean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endParaRPr lang="ru-RU" sz="1000" dirty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r>
              <a:rPr lang="en-US" sz="1000" dirty="0" smtClean="0">
                <a:latin typeface="Palatino Linotype" pitchFamily="18" charset="0"/>
              </a:rPr>
              <a:t>Canadian </a:t>
            </a:r>
            <a:r>
              <a:rPr lang="en-US" sz="1000" dirty="0">
                <a:latin typeface="Palatino Linotype" pitchFamily="18" charset="0"/>
              </a:rPr>
              <a:t>National </a:t>
            </a:r>
          </a:p>
          <a:p>
            <a:pPr>
              <a:buClr>
                <a:srgbClr val="44546A"/>
              </a:buClr>
            </a:pPr>
            <a:r>
              <a:rPr lang="en-US" sz="1000" dirty="0">
                <a:latin typeface="Palatino Linotype" pitchFamily="18" charset="0"/>
              </a:rPr>
              <a:t>Railway </a:t>
            </a:r>
            <a:r>
              <a:rPr lang="en-US" sz="1000" dirty="0" smtClean="0">
                <a:latin typeface="Palatino Linotype" pitchFamily="18" charset="0"/>
              </a:rPr>
              <a:t>Company</a:t>
            </a:r>
            <a:endParaRPr lang="ru-RU" sz="1000" dirty="0" smtClean="0">
              <a:latin typeface="Palatino Linotype" pitchFamily="18" charset="0"/>
            </a:endParaRPr>
          </a:p>
          <a:p>
            <a:pPr>
              <a:buClr>
                <a:srgbClr val="44546A"/>
              </a:buClr>
            </a:pPr>
            <a:endParaRPr lang="ru-RU" sz="1000" dirty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  <a:p>
            <a:pPr>
              <a:buClr>
                <a:srgbClr val="44546A"/>
              </a:buClr>
            </a:pPr>
            <a:r>
              <a:rPr lang="ru-RU" sz="1000" dirty="0" smtClean="0">
                <a:latin typeface="Palatino Linotype" pitchFamily="18" charset="0"/>
              </a:rPr>
              <a:t>Украинская </a:t>
            </a:r>
          </a:p>
          <a:p>
            <a:pPr>
              <a:buClr>
                <a:srgbClr val="44546A"/>
              </a:buClr>
            </a:pPr>
            <a:r>
              <a:rPr lang="ru-RU" sz="1000" dirty="0" smtClean="0">
                <a:latin typeface="Palatino Linotype" pitchFamily="18" charset="0"/>
              </a:rPr>
              <a:t>железная дорога</a:t>
            </a:r>
            <a:endParaRPr lang="ru-RU" sz="1000" dirty="0">
              <a:solidFill>
                <a:prstClr val="black"/>
              </a:solidFill>
              <a:latin typeface="Palatino Linotype" pitchFamily="18" charset="0"/>
              <a:sym typeface="Arial" panose="020B0604020202020204" pitchFamily="34" charset="0"/>
            </a:endParaRPr>
          </a:p>
        </p:txBody>
      </p:sp>
      <p:sp>
        <p:nvSpPr>
          <p:cNvPr id="108" name="Text Placeholder 8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206782" y="5264403"/>
            <a:ext cx="319360" cy="1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44546A"/>
              </a:buClr>
            </a:pPr>
            <a:endParaRPr lang="ru-RU" sz="1122" dirty="0">
              <a:solidFill>
                <a:prstClr val="black"/>
              </a:solidFill>
              <a:latin typeface="Cambria" pitchFamily="18" charset="0"/>
              <a:sym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91406" y="4992820"/>
            <a:ext cx="63137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</a:rPr>
              <a:t>Данные по КТЖ-ГП и РЖД приведены по 2017 году, данные по другим компаниям представлены по 2016 году.</a:t>
            </a:r>
          </a:p>
        </p:txBody>
      </p:sp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301921590"/>
              </p:ext>
            </p:extLst>
          </p:nvPr>
        </p:nvGraphicFramePr>
        <p:xfrm>
          <a:off x="5432980" y="2058828"/>
          <a:ext cx="1524412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1643480" y="2328804"/>
            <a:ext cx="0" cy="250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08661" y="1627477"/>
            <a:ext cx="6549340" cy="59725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defTabSz="933252">
              <a:defRPr/>
            </a:pPr>
            <a:r>
              <a:rPr lang="ru-RU" altLang="zh-CN" sz="900" b="1" dirty="0">
                <a:solidFill>
                  <a:schemeClr val="tx2"/>
                </a:solidFill>
                <a:latin typeface="Palatino Linotype" pitchFamily="18" charset="0"/>
              </a:rPr>
              <a:t>Железная </a:t>
            </a:r>
            <a:r>
              <a:rPr lang="ru-RU" altLang="zh-CN" sz="900" b="1" dirty="0" smtClean="0">
                <a:solidFill>
                  <a:schemeClr val="tx2"/>
                </a:solidFill>
                <a:latin typeface="Palatino Linotype" pitchFamily="18" charset="0"/>
              </a:rPr>
              <a:t>дорога        Грузооборот       Производительность       Производительность          Средняя техническая</a:t>
            </a:r>
            <a:br>
              <a:rPr lang="ru-RU" altLang="zh-CN" sz="900" b="1" dirty="0" smtClean="0">
                <a:solidFill>
                  <a:schemeClr val="tx2"/>
                </a:solidFill>
                <a:latin typeface="Palatino Linotype" pitchFamily="18" charset="0"/>
              </a:rPr>
            </a:br>
            <a:r>
              <a:rPr lang="ru-RU" altLang="zh-CN" sz="900" i="1" dirty="0" smtClean="0">
                <a:solidFill>
                  <a:schemeClr val="tx2"/>
                </a:solidFill>
                <a:latin typeface="Palatino Linotype" pitchFamily="18" charset="0"/>
              </a:rPr>
              <a:t>компания</a:t>
            </a:r>
            <a:r>
              <a:rPr lang="ru-RU" altLang="zh-CN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</a:t>
            </a:r>
            <a:r>
              <a:rPr lang="en-US" altLang="zh-CN" sz="900" b="1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altLang="zh-CN" sz="900" i="1" smtClean="0">
                <a:solidFill>
                  <a:schemeClr val="tx2"/>
                </a:solidFill>
                <a:latin typeface="Palatino Linotype" pitchFamily="18" charset="0"/>
              </a:rPr>
              <a:t>млрд</a:t>
            </a:r>
            <a:r>
              <a:rPr lang="ru-RU" altLang="zh-CN" sz="900" i="1" dirty="0">
                <a:solidFill>
                  <a:schemeClr val="tx2"/>
                </a:solidFill>
                <a:latin typeface="Palatino Linotype" pitchFamily="18" charset="0"/>
              </a:rPr>
              <a:t>. ткм</a:t>
            </a:r>
            <a:r>
              <a:rPr lang="ru-RU" altLang="zh-CN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локомотивов                           персонала                         скорость движения </a:t>
            </a:r>
            <a:endParaRPr lang="ru-RU" altLang="zh-CN" sz="900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defTabSz="933252">
              <a:defRPr/>
            </a:pPr>
            <a:r>
              <a:rPr lang="ru-RU" altLang="zh-CN" sz="900" i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                                                    млн</a:t>
            </a:r>
            <a:r>
              <a:rPr lang="ru-RU" altLang="zh-CN" sz="900" i="1" dirty="0">
                <a:solidFill>
                  <a:schemeClr val="tx2"/>
                </a:solidFill>
                <a:latin typeface="Palatino Linotype" pitchFamily="18" charset="0"/>
              </a:rPr>
              <a:t>. </a:t>
            </a:r>
            <a:r>
              <a:rPr lang="ru-RU" altLang="zh-CN" sz="900" i="1" dirty="0" smtClean="0">
                <a:solidFill>
                  <a:schemeClr val="tx2"/>
                </a:solidFill>
                <a:latin typeface="Palatino Linotype" pitchFamily="18" charset="0"/>
              </a:rPr>
              <a:t>ткм/локомотив            млн</a:t>
            </a:r>
            <a:r>
              <a:rPr lang="ru-RU" altLang="zh-CN" sz="900" i="1" dirty="0">
                <a:solidFill>
                  <a:schemeClr val="tx2"/>
                </a:solidFill>
                <a:latin typeface="Palatino Linotype" pitchFamily="18" charset="0"/>
              </a:rPr>
              <a:t>. </a:t>
            </a:r>
            <a:r>
              <a:rPr lang="ru-RU" altLang="zh-CN" sz="900" i="1" dirty="0" smtClean="0">
                <a:solidFill>
                  <a:schemeClr val="tx2"/>
                </a:solidFill>
                <a:latin typeface="Palatino Linotype" pitchFamily="18" charset="0"/>
              </a:rPr>
              <a:t>ткм/численность                        км/час</a:t>
            </a:r>
            <a:endParaRPr lang="ru-RU" altLang="zh-CN" sz="900" i="1" baseline="30000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332656" y="2184422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2785318" y="2328804"/>
            <a:ext cx="0" cy="248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4221088" y="2328524"/>
            <a:ext cx="0" cy="248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5589240" y="2328804"/>
            <a:ext cx="0" cy="248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704" y="539552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СОДЕРЖАНИЕ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918384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656" y="1340346"/>
            <a:ext cx="57606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Обращение Председателя Совета директоров 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Обращение Председателя Правления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Информация о деятельности АО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«КТЖ- Грузовые перевозки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» 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Интегрированная система менеджмента и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корпоративная система управления рисками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Производственная безопасность и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экология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Корпоративная социальная политика</a:t>
            </a:r>
            <a:endParaRPr lang="ru-RU" sz="12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Основные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производственные и финансовые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показатели и бенчмаркинг</a:t>
            </a:r>
            <a:endParaRPr lang="ru-RU" sz="12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Основные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события 2017 года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Стратегические цели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и планы на будущие периоды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Корпоративное управление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Информация о работе Совета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директоров, Комитетов Совета директоров и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Правления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Информация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 соблюдении требований Кодекса корпоративного управления и Кодекса деловой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этики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Вознаграждение должностных лиц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Устойчивое развитие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Финансовая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отчетность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1576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80" y="46754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ОСНОВНЫЕ СОБЫТИЯ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95286" y="814016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687" y="1043608"/>
            <a:ext cx="6408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23 января 2017 года осуществлена перерегистрация ТОО «Рауан Бурабай» в управлении юстиции Бурабайского района Департамента юстиции Акмолинской области в связи с изменением участника.</a:t>
            </a:r>
          </a:p>
          <a:p>
            <a:pPr algn="just"/>
            <a:r>
              <a:rPr lang="ru-RU" sz="1000" i="1" kern="0" dirty="0" smtClean="0">
                <a:solidFill>
                  <a:prstClr val="black"/>
                </a:solidFill>
                <a:latin typeface="Palatino Linotype" pitchFamily="18" charset="0"/>
              </a:rPr>
              <a:t>(договор </a:t>
            </a:r>
            <a:r>
              <a:rPr lang="ru-RU" sz="1000" i="1" kern="0" dirty="0">
                <a:solidFill>
                  <a:prstClr val="black"/>
                </a:solidFill>
                <a:latin typeface="Palatino Linotype" pitchFamily="18" charset="0"/>
              </a:rPr>
              <a:t>купли-продажи был заключен 21 ноября 2016 года №11/81-ГП).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687" y="1623782"/>
            <a:ext cx="64317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23 января 2017 года осуществлена перерегистрация ТОО «МАК-Экибастуз» в управлении юстиции города Экибастуз Департамента юстиции Павлодарской области в связи с изменением участника.</a:t>
            </a:r>
          </a:p>
          <a:p>
            <a:pPr algn="just"/>
            <a:r>
              <a:rPr lang="ru-RU" sz="1000" i="1" kern="0" dirty="0" smtClean="0">
                <a:solidFill>
                  <a:prstClr val="black"/>
                </a:solidFill>
                <a:latin typeface="Palatino Linotype" pitchFamily="18" charset="0"/>
              </a:rPr>
              <a:t>(договор </a:t>
            </a:r>
            <a:r>
              <a:rPr lang="ru-RU" sz="1000" i="1" kern="0" dirty="0">
                <a:solidFill>
                  <a:prstClr val="black"/>
                </a:solidFill>
                <a:latin typeface="Palatino Linotype" pitchFamily="18" charset="0"/>
              </a:rPr>
              <a:t>купли-продажи был заключен 23 декабря 2016 года №12/139-ГП).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271" y="2177780"/>
            <a:ext cx="6374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17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февраля 2017 года осуществлена перерегистрация ТОО «Бас-Балхаш 2004» в управлении юстиции города Балхаш Департамента юстиции Карагандинской области в связи с изменением участника.</a:t>
            </a:r>
          </a:p>
          <a:p>
            <a:pPr algn="just"/>
            <a:r>
              <a:rPr lang="ru-RU" sz="1000" i="1" kern="0" dirty="0" smtClean="0">
                <a:solidFill>
                  <a:prstClr val="black"/>
                </a:solidFill>
                <a:latin typeface="Palatino Linotype" pitchFamily="18" charset="0"/>
              </a:rPr>
              <a:t>(договор </a:t>
            </a:r>
            <a:r>
              <a:rPr lang="ru-RU" sz="1000" i="1" kern="0" dirty="0">
                <a:solidFill>
                  <a:prstClr val="black"/>
                </a:solidFill>
                <a:latin typeface="Palatino Linotype" pitchFamily="18" charset="0"/>
              </a:rPr>
              <a:t>купли-продажи был заключен 23 декабря 2016 года №12/138-ГП).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8331" y="2772195"/>
            <a:ext cx="6333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20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февраля 2017 года проведена учетная регистрация филиала АО "КТЖ - Грузовые перевозки - "Илецкое отделение ГП" (ИИН/КПП 9909113583/564651001) в межрайонной инспекции Федеральной налоговой службы №47 по г.Москва.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887" y="4652928"/>
            <a:ext cx="63653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19 мая 2017 года проведена учетная регистрация филиала АО «КТЖ-Грузовые перевозки» - «Санаторий-профилакторий имени Сакена Сейфуллина» (БИН 170541018811) в Управлении юстиции Бурабайского района Департамента юстиции Акмолинской области.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3749" y="5210599"/>
            <a:ext cx="62887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25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июля 2017 года проведена учетная регистрация филиала АО «КТЖ-Грузовые перевозки» - «Достыкский региональный участок» (БИН 170741027392) в Управлении юстиции Алакольского района Департамента юстиции Алматинской области МЮ РК.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3749" y="5764597"/>
            <a:ext cx="63913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01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августа 2017 года проведена учетная регистрация филиала АО «КТЖ-Грузовые перевозки» - «Жана-Есильское эксплуатационное локомотивное депо» (БИН 170841000403) в Управлении юстиции района имени Габита Мусрепова Департамента юстиции Северо-Казахстанской области МЮ РК.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3749" y="3329489"/>
            <a:ext cx="6339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мая 2017 года решением Совета директоров (протокол №4) утверждены дополнения, вносимые в Устав АО «КТЖ-Грузовые перевозки» и 07 июня 2017 года проведена регистрация изменений в уполномоченном органе: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услуги, связанные с перевозкой грузов ОКЭД 49200 «Грузовой железнодорожный транспорт», ОКЭД 52240 «Транспортная обработка грузов»);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аренда и субаренда помещений на объектах железнодорожного транспорта (ОКЭД 68201 - «Аренда и управление собственной недвижимостью», ОКЭД 68202 – «Аренда (субаренда) и эксплуатация арендуемой недвижимости»).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587" y="7026481"/>
            <a:ext cx="6356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30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ноября 2017 года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решением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Совета директоров АО «КТЖ-Грузовые перевозки»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(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протокол №79) созданы Комитеты Совета директоров АО «КТЖ-Грузовые перевозки» по стратегическому планированию и инновациям, по вопросам кадров и вознаграждений, по аудиту, избраны их составы и утверждены соответствующие положения.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588" y="6318595"/>
            <a:ext cx="638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Постановлением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Правительства Республики Казахстан от 29 сентября 2017 года №608 «О внесении изменений в Постановление Правительства Республики Казахстан от 25 декабря 2004 года № 1389 «О некоторых вопросах Национальной железнодорожной компании и национальных перевозчиков» АО «КТЖ-ГП» определено Национальным перевозчиком  – по перевозке грузов.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3749" y="7734367"/>
            <a:ext cx="6281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26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декабря 2017 года Комитетом по развитию АО «НК «ҚТЖ» (протокол №ЦКР/05-01/7) одобрено передача функций прима, выдачи грузов и сортировки грузов, перевозимых в контейнерах от АО «КТZ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Express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 в АО «КТЖ-Грузовые перевозки» с проведением мероприятий по приему штатной численности приемосдатчиков груза и багажа в количестве 156 единиц.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3749" y="2772195"/>
            <a:ext cx="6288778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6271" y="3329489"/>
            <a:ext cx="629317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9588" y="4652928"/>
            <a:ext cx="6275182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9364" y="5206926"/>
            <a:ext cx="6190081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4516" y="5760540"/>
            <a:ext cx="6120000" cy="4057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9364" y="6294816"/>
            <a:ext cx="6190081" cy="23779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9364" y="7015252"/>
            <a:ext cx="622316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49588" y="7724931"/>
            <a:ext cx="6249857" cy="9436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06271" y="2177780"/>
            <a:ext cx="6318499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49588" y="1597606"/>
            <a:ext cx="6282939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8331" y="8442253"/>
            <a:ext cx="628111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62980"/>
              </p:ext>
            </p:extLst>
          </p:nvPr>
        </p:nvGraphicFramePr>
        <p:xfrm>
          <a:off x="357556" y="6034227"/>
          <a:ext cx="2886269" cy="97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269"/>
                <a:gridCol w="648000"/>
                <a:gridCol w="504000"/>
                <a:gridCol w="648000"/>
                <a:gridCol w="504000"/>
              </a:tblGrid>
              <a:tr h="145580"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(млрд. ткм)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доля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2025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(млрд. ткм)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доля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Всего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206.3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241.9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Внутренний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90.4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43.8%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95.5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39.5%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5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Экспорт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70.5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34.2%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72.2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29.8%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5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Транзит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12.5%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58.1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24.0%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5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Импорт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9.5%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16.2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6.7%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" name="Picture 21" descr="C:\Users\Mussabekov_Zh\Desktop\Презентация для Куна новая\1920px-Railway_Map_of_Kazakhstan_(kk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4" y="2846619"/>
            <a:ext cx="5017910" cy="27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648" y="58194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Стратегические цели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65104" y="5433680"/>
            <a:ext cx="995868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645" y="1347805"/>
            <a:ext cx="65562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родвижение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следующих ключевых направлений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рамках развития транзитного потенциала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страны: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 Китая в Европу через территорию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Казахстана,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России и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Белоруссии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 Китая в Европу через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Каспий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Азербайджан,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Грузию и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Турцию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 Китая в Центральную Азию и страны Персидского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залива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коридор «Север-Юг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Доведение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объемов транзитных контейнерных перевозок до 2 млн. ДФЭ в 2020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г., ежегодных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доходов 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от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транзита до 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USD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5 млрд.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404" y="1077196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РАЗВИТИЕ ТРАНЗИТНОГО ПОТЕНЦИАЛА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2656" y="1319509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1200" y="7428667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76489" y="718635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ИЗМЕНЕНИЕ СТРУКТУРЫ АКТИВОВ (цели)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648" y="5674186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ИЗМЕНЕНИЕ СТРУКТУРЫ ПЕРЕВОЗОК (цели)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4900" y="5916499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12976" y="5962218"/>
            <a:ext cx="33246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Увеличение доли транзита в 2 раза, увеличение доходов от транзита в 1.5 раза к 2025 г.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Передача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низкодоходных грузов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низкой рентабельностью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частным перевозчикам, и соответственно снижение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доходов от грузовых перевозок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 5% на ≈35 млрд. тенге и расходов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 7%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на ≈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40 млрд.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тенге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 2025 г.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144" y="7568460"/>
            <a:ext cx="5749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Приобретение до 5 000 контейнеров и перевод до 3 000 контейнеров из собственного в инвентарный парк для развития контейнеризации перевозок внутри страны и повышения уровня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ориентированности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на клиентов.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Доходы составят ≈ 19 млрд.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тенге.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027" name="Picture 3" descr="C:\Users\Mussabekov_Zh\Downloads\contai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8" y="7580997"/>
            <a:ext cx="325438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ssabekov_Zh\Downloads\wagon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9" y="8122458"/>
            <a:ext cx="325437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0168" y="8122458"/>
            <a:ext cx="5591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Создание пула вагонов под управлением Национального грузового перевозчика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: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1) приобретение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парка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вагонов или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2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слияние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АО «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Казтемиртранс» или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3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договор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 операторами вагонов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8800" y="316542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Россия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7924" y="316542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Россия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1942" y="467759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Китай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5202" y="520284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Palatino Linotype" pitchFamily="18" charset="0"/>
              </a:rPr>
              <a:t>Киргизия</a:t>
            </a:r>
            <a:endParaRPr lang="ru-RU" sz="800" dirty="0">
              <a:latin typeface="Palatino Linotyp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5793" y="5202848"/>
            <a:ext cx="720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Palatino Linotype" pitchFamily="18" charset="0"/>
              </a:rPr>
              <a:t>Узбекистан</a:t>
            </a:r>
            <a:endParaRPr lang="ru-RU" sz="700" dirty="0">
              <a:latin typeface="Palatino Linotype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0612" y="5380057"/>
            <a:ext cx="876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Palatino Linotype" pitchFamily="18" charset="0"/>
              </a:rPr>
              <a:t>Туркменистан</a:t>
            </a:r>
            <a:endParaRPr lang="ru-RU" sz="700" dirty="0">
              <a:latin typeface="Palatino Linotype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6752" y="5372737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Palatino Linotype" pitchFamily="18" charset="0"/>
              </a:rPr>
              <a:t>Каспий</a:t>
            </a:r>
            <a:endParaRPr lang="ru-RU" sz="700" dirty="0">
              <a:latin typeface="Palatino Linotype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053" y="4910308"/>
            <a:ext cx="593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Кавказ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7643" y="2895330"/>
            <a:ext cx="45276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672" y="303194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Европа</a:t>
            </a:r>
            <a:endParaRPr lang="ru-RU" sz="9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17232" y="8532440"/>
            <a:ext cx="746348" cy="493416"/>
          </a:xfrm>
        </p:spPr>
        <p:txBody>
          <a:bodyPr/>
          <a:lstStyle/>
          <a:p>
            <a:pPr>
              <a:defRPr/>
            </a:pPr>
            <a:fld id="{24F54F55-F0E4-4FE8-9224-3403C0B810F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971600"/>
            <a:ext cx="63367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АО «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КТЖ-ГП» осознает важность совершенствования корпоративного управления и стремится к обеспечению открытости и прозрачности деятельности, а также практическому внедрению основных принципов Кодекса корпоративного управления.</a:t>
            </a:r>
          </a:p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Решением Единственного акционера от 13 октября 2015 года (протокол заседания Правления АО «НК «ҚТЖ» №02/28) утвержден Кодекс корпоративного управления юридических лиц, сто процентов голосующих акций которых принадлежит АО «НК «ҚТЖ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696" y="539552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Корпоративное управление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2555776"/>
            <a:ext cx="63367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Высшим органом является Единственный акционер – АО «НК «ҚТЖ», делегирующий Совету директоров общее руководство деятельностью компании.</a:t>
            </a:r>
          </a:p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Корпоративное управление в Компании основано на принципе защиты и уважения прав и законных интересов Единственного акционера. Единственный акционер имеет права, предусмотренные законодательством и Уставом.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4704" y="212372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Единственный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акционер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4067944"/>
            <a:ext cx="62646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Совет директоров – орган управления АО «КТЖ-ГП», осуществляющий общее руководство деятельностью Компании, за исключением решения вопросов, отнесенных Законом «Об акционерных обществах» Уставом Компании к исключительной компетенции Единственного акционера Компании.</a:t>
            </a:r>
          </a:p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Совет директоров определяет стратегические цели, приоритетные направления развития и устанавливает основные ориентиры деятельности Компании на долгосрочную перспективу, обеспечивает наличие необходимых финансовых и человеческих ресурсов для осуществления поставленных целей. Совет директоров осуществляет контроль над деятельностью исполнительного органа АО «КТЖ-ГП».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172" y="3635896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Совет директоров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6156176"/>
            <a:ext cx="626469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Алпысбаев Канат Калиевич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– Председатель Правления (Президент) АО «НК «ҚТЖ», Председатель Совета директоров АО «КТЖ- Грузовые 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Хасенов Рустем Койбагарович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– И.о. заместителя Председателя Правления по правовым вопросам АО «НК «ҚТЖ», член Совета директоров         АО «КТЖ- Грузовые 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Алмас Омарханұлы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- Директор Департамента по управлению рисками и внутреннему контролю АО «НК «ҚТЖ», член Совета директоров           АО «КТЖ- Грузовые 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Бабиченко Владимир Владимирович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– Директор Департамента экономики и планирования АО «НК «ҚТЖ», член Совета директоров АО «КТЖ- Грузовые 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Джураевич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- Независимый директор, член Совета директоров АО «КТЖ- Грузовые 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Оспанов Жанасыл Бегалиевич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- Независимый директор, член Совета директоров АО «КТЖ- Грузовые перевозки».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8720" y="5724128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Состав Совета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директоров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656" y="859636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2656" y="3957754"/>
            <a:ext cx="633670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729" y="6039360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0647" y="2458506"/>
            <a:ext cx="637276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0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railways.kz/upload/iblock/c7d/c7dc3ac9430251d104b62a9884e9387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8771"/>
            <a:ext cx="1698625" cy="20162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76168" y="724213"/>
            <a:ext cx="48211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Алпысбаев Канат Калиевич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Председатель Правления (Президент) АО «НК «ҚТЖ», Председатель Совета директоров АО «КТЖ- Грузовые перевозки».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1972 году. Окончил Алма-Атинский институт инженеров железнодорожного транспорта, университет Кентукки (США), Московскую международную высшую школу бизнеса. Имеет учёную степень магистра.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1994 по 2002 годы работал на предприятиях Целинной железной дороги, РГП «Қазақстан темір жолы», акционерных обществах различного профиля.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2002-2003 годах – директор по финансам и управлению, вице-президент по финансам и информационным технологиям ЗАО «Эйр Астана».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ноября 2005 года по июнь 2008 года – директор по развитию бизнеса филиала корпорации «Дженерал Электрик».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2012 годы работал вице-президентом по экономике и финансам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января 2013 по декабрь 2014 года – вице-президент по логистике АО «НК «ҚТЖ».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декабря 2014 по апрель 2016 года – вице-президент АО «НК «ҚТЖ».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апреля по сентябрь 2016 года – вице-президент по координации операционной деятельности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15 сентября 2016 года – Председатель Правления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Председателем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Совета директоров АО «КТЖ-ГП».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Гражданин Республики Казахстан. Акциями Компании, поставщиков и конкурентов Компании не владеет. </a:t>
            </a:r>
          </a:p>
        </p:txBody>
      </p:sp>
      <p:pic>
        <p:nvPicPr>
          <p:cNvPr id="5" name="Рисунок 4" descr="https://ktzh-gp.kz/upload/iblock/bf2/zha_1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661"/>
            <a:ext cx="169862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44824" y="4684653"/>
            <a:ext cx="47525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Хасенов Рустем Койбагарович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И.о. заместителя Председателя Правления по правовым вопросам АО «НК «ҚТЖ», член Совета директоров АО «КТЖ- Грузовые перевозки».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4 августа 1962 года в городе Кокшетау. В 1984 году окончил Карагандинский Государственный университет по специальности правоведение, в 2014 году - Казахский экономический университет им. Т.Рыскулова и Европейский университет по совместной программе по специальности «МВА Международный бизнес» с присуждением академической степени «Магистр делового администрирования».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1997 по 2004 годы работал руководителем юридической службы; главным специалистом отдела правовой экспертизы юридического Департамента Министерства транспорта и коммуникаций РК, начальником Управления правового обеспечения КАДиСИК МТК РК.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2004 по 2008 годы  заместитель директора юридического Департамента Министерства транспорта и коммуникаций РК, заведующий государственно-правовым Отделом аппарата акима города Астаны.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апреля 2008 по апрель 2016 года работал Управляющим директором по правовым вопросам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2016-2017 годы Директор Департамента правового обеспечения и судебно-претензионной работы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11 декабря 2017 года - Исполняющий обязанности заместителя Председателя Правления по правовым вопросам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членом Совета директоров АО «КТЖ-ГП».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39552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6124" y="4381209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0084" y="8325465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Ð°ÑÑÐ¸Ð½ÐºÐ¸ Ð¿Ð¾ Ð·Ð°Ð¿ÑÐ¾ÑÑ Ð¾Ð¼Ð°ÑÑÐ°Ð½Ð¾Ð² Ð°Ð»Ð¼Ð°Ñ Ð¾Ð¼Ð°ÑÑÐ°Ð½Ò±Ð»Ñ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" y="1187624"/>
            <a:ext cx="1600200" cy="21602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43894" y="395536"/>
            <a:ext cx="492546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Алмаз Омарханулы –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 Департамента по управлению рисками и внутреннему контролю АО «НК «ҚТЖ», член Совета директоров АО «КТЖ- Грузовые перевозки»;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1983 году. В 2006 году окончил Евразийский национальный университет по специальности «финансы и кредит». В 2006 году – West Coast University по специальности «Магистр бизнес администрирования».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2003 году с должности помощника аудитора–оценщика в                        ТОО «Аудиторская фирма «Алмас».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2009 годы работал главным экспертом Специализированного управления Налогового комитета Министерства финансов РК.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2009–2010 году занимал должность заместителя начальника Налогового управления по Есильскому району Налогового департамента по г.Астана.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2010 по 2011 годы работал управляющим Директором – членом Правления АО «Астана–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финанс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2011–2012 году занимал должность управляющего Директора – члена Правления                   АО «Казахстанский центр государственно частного партнерства».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2012 по 2016 годы являлся председателем Правления АО «Казахстанский фонд гарантирования ипотечных кредитов».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2016 году с апреля по октябрь работал заместителем генерального директора в                      ТОО «Аудиторская фирма «Алмас».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C 2016 года возглавляет Департамент по управлению рисками и внутреннему контролю                 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членом Совета директоров АО «КТЖ – Грузовые перевозки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</p:txBody>
      </p:sp>
      <p:pic>
        <p:nvPicPr>
          <p:cNvPr id="5" name="Рисунок 4" descr="https://ktzh-gp.kz/upload/iblock/882/%D0%91%D0%B0%D0%B1%D0%B8%D1%87%D0%B5%D0%BD%D0%BA%D0%B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" y="5292080"/>
            <a:ext cx="158417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08019" y="4499992"/>
            <a:ext cx="48613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Бабиченко Владимир Владимирович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Директор Департамента экономики и планирования АО «НК «ҚТЖ», член Совета директоров                       АО «КТЖ- 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1982 году. В 2006 году окончил Акмолинский университет по специальности «бухгалтер — экономист». В 2010 году — Костанайский инженерно-педагогический университет по специальности «Магистр экономики и бизнеса».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2001 году с должности машиниста насосной станции, слесаря-ремонтника, а затем назначен бухгалтером расчетного стола ГКП «Тобол».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2004  по 2005 годы работал бухгалтером материального стола, экономистом в филиале               АО «Ремпуть» — «ПМС-24» станция Притобольская.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2005—2007 годах занимал должность главного бухгалтера филиала АО «Локомотивный сервисный центр» Тобольского локомотивного сервисного центра. Также, являлся председателем ревизионной комиссии Тарановского районного маслихата.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2013 годы  работал начальником планово-экономического отдела филиала АО «НК «ҚТЖ» — «Костанайское отделение дороги».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2013 году занимал должность заместителя финансового директора ТОО «Компания «Жолжөндеуші».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2014 по 2015 годы заместитель директора по экономике и финансам филиала АО «НК «ҚТЖ»- «Дирекции перевозочного процесса».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C 2015 года возглавляет Департамент Департамента экономики и планирования.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членом Совета директоров АО «КТЖ-Грузовые перевозки».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47714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546" y="428396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8472" y="8594377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khanov_dosh\Desktop\Безымянны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900197"/>
            <a:ext cx="2016224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04864" y="467544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Джураевич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Независимый директор, Член совета директоров                    АО «КТЖ- 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1961 году. В 1983 году окончил Новосибирский государственный университет, по специальности «физика». В 1989 году окончил аспирантуру Новосибирского государственного университета, кандидат физико-математических наук.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1990 году с должности старшего научного сотрудника Института космических исследований АН РК.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1993по 1996 годы возглавлял ТОО «Гео лтд».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С 1996. По 1999 годы Вице-президентом ЗАО «САФ Капитал».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1999 по 2000 годы Заместитель начальника управления реструктуризации, Заместитель директора департамента стратегического планирования и реструктуризации РГП «Қазақстан темір жолы».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2001 по 2002 годы Вице-президент ОАО «Пассажирские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2003 годы Заместитель директора департамента управления активами ЗАО «НК «КазМунайГаз».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2003 по 2004 годы  директор департамента развития производственных программ и инвестиций АО «Торговый дом КазМунайГаз».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2004 по 2005 года Управляющий директор ТОО «Key Century».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2005 по 2009 годы Генеральный директор ТОО «CBS Project».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С 2010 года является директором ТОО «Advanced Business Technologies».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Независимым директором, членом Совета директоров АО «КТЖ-Грузовые перевозки».</a:t>
            </a:r>
          </a:p>
        </p:txBody>
      </p:sp>
      <p:pic>
        <p:nvPicPr>
          <p:cNvPr id="5" name="Рисунок 4" descr="https://ktzh-gp.kz/upload/iblock/18e/%D0%9E%D1%81%D0%BF%D0%B0%D0%BD%D0%BE%D0%B2%20%D0%96%D0%B0%D0%BD%D0%B0%D1%81%D1%8B%D0%BB%20%D0%91%D0%B5%D0%B3%D0%B0%D0%BB%D0%B8%D0%B5%D0%B2%D0%B8%D1%87%20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6" y="5580112"/>
            <a:ext cx="159829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04864" y="4560972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Оспанов Жанасыл 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Бегалиевич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Независимый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директор, Член совета директоров АО «КТЖ-Грузовые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1975 году. В 1997 году окончил Казахскую академию транспорта и коммуникаций с присвоением квалификации «инженер-механик». В 2001 году окончил Казахский государственный университет имени Аль-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Фараби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по специальности «юриспруденция».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1997 году с должности механика Дорожно-эксплуатационного  участка № 24 Министерства обороны РК, позже инженер по подготовке производства, начальник гаража, главный механик.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1998 по 2005 годы работал в должности инженера первой категории, заместителя начальника представительства, начальник представительства и заместителя директора РГП «Информационно-учетный центр» Комитета  государственного имущества и приватизации Министерства финансов РК.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2005 года возглавляет                                            АО «Информационно-учетный центр».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2010 по 2012 годы Независимый директор АО «Железнодорожные госпитали медицины катастроф».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2009 года Независимым директором                  АО «Центр по специальному обеспечению службы охраны Президента РК».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2011 года Независимый директор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«Казавиаспас».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2014 года Независимый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директор 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«Казахстан ГИС Центр».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Независимым директором, членом Совета директоров АО «КТЖ-Грузовые перевозки».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1825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7189" y="4560972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7189" y="8654400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8" y="964044"/>
            <a:ext cx="6480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Совет директоров несет ответственность перед Единственным акционером за эффективное управление и надлежащий контроль над деятельностью Компании.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2017 году Советом директоров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было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проведено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20 очных </a:t>
            </a:r>
            <a:r>
              <a:rPr lang="kk-KZ" sz="1000" kern="0" dirty="0">
                <a:solidFill>
                  <a:prstClr val="black"/>
                </a:solidFill>
                <a:latin typeface="Palatino Linotype" pitchFamily="18" charset="0"/>
              </a:rPr>
              <a:t>заседаний, из них 3 заседания проведны заочно, на которых были рассмотрены 48 вопросов, из них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касающихся</a:t>
            </a:r>
            <a:r>
              <a:rPr lang="kk-KZ" sz="1000" kern="0" dirty="0">
                <a:solidFill>
                  <a:prstClr val="black"/>
                </a:solidFill>
                <a:latin typeface="Palatino Linotype" pitchFamily="18" charset="0"/>
              </a:rPr>
              <a:t>: 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kk-KZ" sz="1000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Совета директоров – 1;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Правления – 3;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производственно-экономического характера – 10;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кадров – 4;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сделок – 20;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отчетов о деятельности АО «КТЖ-Грузовые перевозки» – 3;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другие вопросы –7.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 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За отчетный период решениями Совета директоров были утверждены следующие основные документы: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Структура и общая численности центрального аппарата АО «КТЖ-Грузовые перевозки»;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Регламент организации и проведения закупок товаров, работ и услуг филиалом АО «КТЖ-Грузовые перевозки» - «Илецкое отделение ГП», расположенным на территории Российской Федерации;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Создание Комитетов Совета директоров, утверждении Положений о Комитетах Совета директоров и избрании членов Комитетов Совета директоров АО «КТЖ-Грузовые перевозки»;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Создание филиала АО «КТЖ-Грузовые перевозки» - «Санаторий-профилакторий имени Сакена Сейфуллина», «Жана-Есильское эксплуатационное локомотивное депо», «Достыкский региональный участок» и утверждении положений о них;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Откорректированный План развития АО«КТЖ-Грузовые перевозки» на 2017-2021 годы;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Налоговая учетная политика АО«КТЖ-Грузовые перевозки»;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Правила обеспечения сохранности коммерческой тайны и конфиденциальной информаций АО «КТЖ–Грузовые перевозки»;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Правила оказания социальной поддержки работникам представительств АО «КТЖ-Грузовые перевозки» за рубежом;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Риск-аппетита акционерного общества «КТЖ-Грузовые перевозки»;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Реестр рисков, карты рисков и ключевых рисковых показателей акционерного общества «КТЖ-Грузовые перевозки».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45825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работе Совета директоров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877" y="6508665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целях повышения эффективности работы Совета директоров и совершенствования структуры корпоративного управления при Совете директоров сформированы три комитета: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-Комитет по вопросам кадров и вознаграждений;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Комитет по стратегическому планированию и инновациям;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Комитет по внутреннему аудиту.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Председателями Комитетов Совета директоров являются независимые директоры.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672" y="593086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комитетах Совета директоров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827585"/>
            <a:ext cx="6552728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6318976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428" y="67950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вопросам кадров и вознаграждений является консультативно-совещательным органом Совета директоров. Комитет создан в целях разработки и представления Совету директоров рекомендаций по вопросам избрания или назначения кандидатов в независимые директора, состав Правления, Корпоративного секретаря с учетом положений внутренних документов Общества; соответствующего вознаграждения директоров, членов Правления, Корпоративного секретаря, Аппарата Корпоративного секретаря в соответствии с целями, задачами и текущим положением Компании и уровнем вознаграждения в аналогичных, по виду и масштабам деятельности, компаниях; внедрения структурированной и открытой системы вознаграждения директоров, членов Правления и Корпоративного секретаря.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Решением Совета директоров АО «КТЖ-Грузовые перевозки» от 30 ноября 2017 года (протокол №79) члены комитета по вопросам кадров и вознаграждений избраны в следующем составе: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Оспанов Жанасыл Бегалиевич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Председатель Комитета, Независимый директор,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Алмас Омарханұлы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Жапарқұл Нұржан Бейсенбайұлы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Директор Департамента управления человеческими ресурсами АО «НК «КТЖ»;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Катренов Асхат Тюлегенович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Главный менеджер 3 уровня Департамента стратегии, GR и корпоративного развития АО «НК «КТЖ».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263" y="395536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Комитет по вопросам кадров и вознаграждений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428" y="3347864"/>
            <a:ext cx="64087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стратегическому планированию и инновациям является консультативно-совещательным органом Совета директоров. В компетенцию Комитета входят: разработка стратегической и инновационной политики Общества; подготовка рекомендаций по реформированию деятельности Общества в целях повышения инновационной активности; подготовка рекомендаций по повышению конкурентоспособности и стимулированию инновационной деятельности Общества на основе анализа состояния научно-технической и инновационной сфер Общества; предварительное рассмотрение и осуществления контроля за реализацией следующих видов инвестиционных проектов.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Решением Совета директоров АО «КТЖ-Грузовые перевозки» от 30 ноября 2017 года (протокол №79) члены комитета по стратегическому планированию и инновациям: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Джураевич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 - Председатель Комитета, Независимый директор,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Бабиченко Владимир Владимирович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Катренов Асхат Тюлегенович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Главный менеджер 3 уровня Департамента стратегии, GR и корпоративного развития АО «НК «КТЖ».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468" y="3059832"/>
            <a:ext cx="62717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Комитет по стратегическому планированию и инновациям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681" y="5700043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аудиту является постоянно действующим консультативно-совещательным органом, подотчетным Совету директоров Компании и действует в рамках полномочий, предоставленных ему Советом директоров. Основной задачей Комитета по аудиту является предварительное всестороннее изучение вопросов, отнесенных к его компетенции и подготовка рекомендаций для принятия Советом директоров обоснованных и взвешенных решений.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аудиту действует в интересах акционера Компании и его работа направлена на установление персональной осведомленности членов Совета директоров в отношении установления эффективной системы контроля за полнотой, точностью и достоверностью финансовой отчетности Компании и предоставлением финансовой и иной отчетности, обеспечения независимости и объективности внешнего аудита, контроля за надежностью и эффективностью функционирования систем управления рисками и внутреннего контроля, обеспечения развития системы корпоративного управления, обеспечения независимости и объективности функции внутреннего аудита, контроля за практикой выполнения функции </a:t>
            </a:r>
            <a:r>
              <a:rPr lang="ru-RU" sz="900" kern="0" dirty="0" err="1">
                <a:solidFill>
                  <a:prstClr val="black"/>
                </a:solidFill>
                <a:latin typeface="Palatino Linotype" pitchFamily="18" charset="0"/>
              </a:rPr>
              <a:t>комплаенс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Решением Совета директоров АО «КТЖ-Грузовые перевозки» от 30 ноября 2017 года (протокол №79) члены комитета по внутреннему аудиту: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Джураевич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Председатель Комитета, Независимый директор,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Алмас Омарханұлы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 - Член Комитета,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Торгаева Наргуль Умирзаковна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Главный менеджер Департамента бухгалтерского и налогового учета АО «НК «КТЖ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46" y="536408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Комитет по внутреннему аудиту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280" y="615145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280" y="3294640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738" y="5583697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2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201" y="125963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Кодекс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разработан в соответствии с законодательством Республики Казахстан, внутренними документами АО «Самрук-Қазына» и АО «НК «КТЖ», с учетом развивающейся в Казахстане и мире практики корпоративного управления. Положения указанного Кодекса применяются с учетом особенностей, предусмотренных законодательством Республики Казахстан.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Целями Кодекса являются совершенствование корпоративного управления в группе компании АО «НК «КТЖ» и его организациях, обеспечение прозрачности управления, подтверждение приверженности и его организаций следовать стандартам надлежащего корпоративного управления.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Кодексом контроль за исполнением положений Кодекса возлагается на Совет директоров. </a:t>
            </a:r>
            <a:r>
              <a:rPr lang="ru-RU" sz="1000" kern="0" dirty="0">
                <a:latin typeface="Palatino Linotype" pitchFamily="18" charset="0"/>
              </a:rPr>
              <a:t>Также согласно положениям Кодекса Корпоративный секретарь ведет мониторинг и консультирует Совет директоров по вопросам надлежащего соблюдения Кодекса, а также на ежегодной основе готовит отчет о соблюдении его принципов и положений. </a:t>
            </a:r>
          </a:p>
          <a:p>
            <a:pPr algn="just"/>
            <a:r>
              <a:rPr lang="ru-RU" sz="1000" kern="0" dirty="0">
                <a:latin typeface="Palatino Linotype" pitchFamily="18" charset="0"/>
              </a:rPr>
              <a:t>АО «НК «КТЖ» и организации должны соблюдать положения Кодекса, в случае несоответствия указать в годовом отчете пояснения о причинах несоблюдения каждого из положений. Совет директоров может по отдельным причинам сделать вывод о неприменимости или невозможности соблюдения отдельных положений Кодекса.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положениями Кодекса Аппаратом корпоративного секретаря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подготовлен Отчет о соблюдении/несоблюдении принципов и положений Кодекса корпоративного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управления (Приложение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№1).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969" y="44135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соблюдении требований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Кодекса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корпоративного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управления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201" y="5208453"/>
            <a:ext cx="64864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Кодекс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деловой этики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утвержден решением Совета директоров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от 20 декабря 2016 года (протокол №62).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Целью указанного Кодекса является развитие и совершенствование корпоративной культуры, содействие эффективному взаимодействию должностных лиц/работников Компании с заинтересованными лицами на основе применения практики делового поведения.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Основополагающими корпоративными ценностями, на основе которых формируется деятельность Компании, являются: честность, порядочность, уважение к людям, взаимовыручка и доверие.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Непреложными ценностями корпоративной культуры Компании являются также безопасность, качество и охрана окружающей среды, ответственность, устойчивое развитие и взаимное процветание, умение работать командой, открытость к развитию, профессионализм и гордость за свое дело.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Действие указанного Кодекса распространяется на всех должностных лиц и работников Компании.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целях обеспечения соблюдения требований Кодекса деловой этики внедряется практика по регулярному отслеживанию и проверке знаний положений Кодекса.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По вопросам разъяснений требований Кодекса или возникшим этическим вопросам, по фактам нарушений требований Кодекса должностные лица и работники Компании, заинтересованные лица вправе обращаться к: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                     непосредственным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руководителям своих структурных подразделений или руководителям более высокого уровня;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	Корпоративному секретарю;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	Председателю Правления;</a:t>
            </a:r>
          </a:p>
          <a:p>
            <a:pPr marL="171450" indent="-171450" algn="just">
              <a:buFontTx/>
              <a:buChar char="-"/>
            </a:pP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                   Совету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директоров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431474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следовании требованиям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Кодекса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деловой этики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280" y="1023441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2656" y="4961071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0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420" y="646400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ПРАВЛЕНИЕ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962508"/>
            <a:ext cx="6048672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672" y="1150456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Правление является коллегиальным исполнительным органом АО «КТЖ-Грузовые перевозки»,  к компетенции которого относится решение всех вопросов деятельности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перевозки», не отнесенных Законом «Об акционерных обществах», иными законодательными актами Республики Казахстан и Уставом к компетенции других органов и должностных лиц АО «КТЖ-Грузовые перевозки».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Согласно Уставу АО «КТЖ-Грузовые перевозки» определение количественного состава, срока полномочий Правления, избрание Председателя Правления и членов Правления, а также досрочное прекращение их полномочий относится к компетенции Совета директоров АО «КТЖ-Грузовые перевозки».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672" y="5580112"/>
            <a:ext cx="61085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решениями Совета директоров АО «КТЖ-Грузовые перевозки» по состоянию на 31 декабря 2017 года определен следующий состав Правления АО «КТЖ-Грузовые перевозки»:</a:t>
            </a:r>
          </a:p>
          <a:p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Кулаков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Оралхан Райханович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Председатель Правления (решение Совета директоров АО «КТЖ-Грузовые перевозки» от 05 октября 2016 года протокол № 10). </a:t>
            </a:r>
          </a:p>
          <a:p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Саурбаев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Кайрат Абенович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 (решение Совета директоров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 от 18 июня 2016 года  протокол №54).</a:t>
            </a:r>
          </a:p>
          <a:p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Исмухамбетов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Адильжан Абилкаирович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АО «КТЖ-Грузовые перевозки» от 18 июня 2016 года  протокол №54).</a:t>
            </a:r>
          </a:p>
          <a:p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Омарбекова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Шолпан Сапаргалиевна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«КТЖ-Грузовые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перевозки» от 18 июня 2016 года  протокол №54).</a:t>
            </a:r>
          </a:p>
          <a:p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Шакенов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Марат Арапбекович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 от 18 июня 2016 года  протокол №54).</a:t>
            </a:r>
          </a:p>
          <a:p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Петров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Владимир Викторович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        АО «КТЖ-Грузовые перевозки» от 18 июня 2016 года  протокол №54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).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3563888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Правление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несет ответственность за реализацию Стратегии развития и за текущую деятельность АО «КТЖ-Грузовые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2017 году проведено 19 заседаний Правления АО «КТЖ-Грузовые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рамках заседаний, Правлением АО «КТЖ-Грузовые перевозки» рассмотрено 118 вопросов, внесенных структурными подразделениями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перевозки».</a:t>
            </a:r>
          </a:p>
          <a:p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0688" y="277180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работе 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696" y="4860032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Состав Правления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0688" y="3141132"/>
            <a:ext cx="59443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5041" y="5183645"/>
            <a:ext cx="59443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1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688" y="42747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Обращение Председателя Совета директоров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847332"/>
            <a:ext cx="17002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8920" y="1262830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Алпысбаев Канат Калиевич </a:t>
            </a:r>
          </a:p>
          <a:p>
            <a:pPr algn="ctr"/>
            <a:endParaRPr lang="ru-RU" sz="1400" b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Председатель Совета директоров </a:t>
            </a:r>
          </a:p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АО «КТЖ- Грузовые перевозки»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672" y="2947456"/>
            <a:ext cx="604867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ctr"/>
            <a:r>
              <a:rPr lang="ru-RU" sz="1100" b="1" kern="0" dirty="0">
                <a:solidFill>
                  <a:prstClr val="black"/>
                </a:solidFill>
                <a:latin typeface="Palatino Linotype" pitchFamily="18" charset="0"/>
              </a:rPr>
              <a:t>Уважаемые дамы и господа, читатели данного Отчета!</a:t>
            </a:r>
          </a:p>
          <a:p>
            <a:pPr indent="179388" algn="just"/>
            <a:endParaRPr lang="ru-RU" sz="11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Вашему вниманию предоставляется Годовой отчет о результатах деятельности крупнейшей дочерней организации акционерного общества «Национальная компания «</a:t>
            </a:r>
            <a:r>
              <a:rPr lang="kk-KZ" sz="1100" kern="0" dirty="0">
                <a:solidFill>
                  <a:prstClr val="black"/>
                </a:solidFill>
                <a:latin typeface="Palatino Linotype" pitchFamily="18" charset="0"/>
              </a:rPr>
              <a:t>Қазақстан темір жолы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» (далее - Компания) - акционерного общества «КТЖ-Грузовые перевозки» (далее - Общество) в 2017 году 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Отчет сформирован на принципах прозрачности и полноты раскрытия информации для всех заинтересованных сторон в рамках установленных стандартов корпоративного управления.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Тенденции к устойчивому становлению Общества, как Национального перевозчика грузов на территории Республики Казахстан, упрочены совместной работой Совета директоров, в составе которого и независимые директора, Комитетов Совета директоров и исполнительного органа в лице Правления Общества.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Прошедший год был не простым с точки зрения макроэкономической ситуации и развития конкуренции на рынке перевозок грузов с использованием различных видов транспорта. Однако, Национальный грузовой перевозчик принимает эти вызовы, извлекая необходимые уроки, мобилизуя усилия и ресурсы для решения поставленных перед ним задач.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Готовность к серьезной работе по расширению объемов перевозок, сервисов для клиентов, к поиску нестандартных решений обусловлена прочными позициями и широкими компетенциями на рынке, а также статусом Национального перевозчика грузов и квалифицированным персоналом.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У нас есть все, чтобы в долгосрочной перспективе оставаться выбором № 1 для наших клиентов.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Для обеспечения эффективного управления процессами и минимизации рисков, возникающих с учетом постоянно изменяющейся обстановки на рынках, в 2018 году предстоит пересмотреть Стратегию развития. Стратегия определит ключевые значения показателей эффективности и финансовой устойчивости, в том числе для повышения инвестиционной привлекательности Общества в составе группы Компании.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Выражаю благодарность нашим акционерам, клиентам, инвесторам и партнерам за плодотворное, поступательное сотрудничество.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Благодарю коллектив Общества в целом и каждого в отдельности за преданность профессии, стремление к развитию и повышению эффективности деятельности на благо экономики нашей страны –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7434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railways.kz/upload/iblock/10f/10fe2381cb3015684acbba813bbfcee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8" y="1204231"/>
            <a:ext cx="1512168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395536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9326" y="467544"/>
            <a:ext cx="51703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Кулаков Оралхан Райханович –  Председатель Правления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Дата рождения: 17 августа 1964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года.  В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1986 году окончил Алма-Атинский институт инженеров  железнодорожного транспорта по специальности «Управление процессами перевозок».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2010 году получил  ученую степень – кандидат экономических наук.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Опыт работы: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Трудовую деятельность начал в 1986 году дежурным по станции Актогай Алма-Атинского отделения Алма-Атинской железной дороги.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1989 по 2005 годы – поездной диспетчер,  заместитель начальника станции по АСУ, главный инженер станции, начальник станции Жана-Семей, первый заместитель начальника  отделения перевозок, начальник по экономике и финансам Семейской железной дороги, начальник Центра фирменного транспортного обслуживания РГП «Қазақстан темір жолы», директор Алматинского филиала ДГП «Центр фирменного транспортного обслуживания», вице-президент ОАО «Центр транспортного сервиса».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2005 по 2008 годы – управляющий Дирекцией перевозок  АО «НК «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ҚТЖ».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2011 годы – Президент АО «Центр транспортного сервиса».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2011 по 2012 годы – Президент АО «Национальный  центр развития транспортной логистики».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2013 по 2014 годы – директор филиала АО «НК «ҚТЖ» - «Дирекция перевозочного процесса».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2014 по 2016 годы – управляющий директор по эксплуатационной работе, управляющий директор по операционной деятельности АО «НК «Қазақстан темір жолы».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2016 по 2017 годы – Председатель Правления АО «КТЖ – 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24  марта  2017 года – Исполнительный директор АО «НК «ҚТЖ» - Председатель Правления АО «КТЖ – 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Имеет государственные и отраслевые  награды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: знак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«Почетный железнодорожник» (2007г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.), орден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«Құрмет» (2008г.)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Председатель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Совета директоров АО «Қазтеміртранс».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Количество и  доля принадлежащих акций аффилированных компаний: отсутствуют</a:t>
            </a:r>
          </a:p>
        </p:txBody>
      </p:sp>
      <p:pic>
        <p:nvPicPr>
          <p:cNvPr id="6" name="Рисунок 5" descr="C:\Users\Sadvakassov_M\Desktop\Отчет КТЖ 2017\саурабае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" y="6300193"/>
            <a:ext cx="147396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556792" y="5558621"/>
            <a:ext cx="52734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Саурбаев Кайрат Абенович - член Правления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Дата рождения: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27 августа 1965 года. В 1993 году окончил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Алматинский институт инженеров железнодорожного транспорта по специальности «Управление процессами перевозок на железнодорожном транспорте».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1984 году с должности дежурного по путям грузового двора Целиноградского отделения Целинной железной дороги.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1992 года занимал различные руководящие должности в системе АО "НК "Қазақстан темір жолы". Работал главным инженером, заместителем начальника филиала по технической работе Акмолинского отделения перевозок, начальником управления координации перевозочного процесса филиала АО "НК "КТЖ - "Центр управления перевозками", заместителем начальника управления планирования и обеспечения перевозок Дирекции перевозок АО "НК "КТЖ».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года занимал должности директора филиала АО "НК "ҚТЖ" - "Павлодарское отделение дороги", управляющего директора, директора филиала АО "НК "КТЖ - "Дирекция магистральной сети".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Награжден орденом «Құрмет», знаком «Почетный железнодорожник», нагрудными знаками "Біртұтас Қазақ темір жолына 50 жыл", "Достық - Алашанькоу темір жолдарының түйіскеніне 20 жыл", «Қазақстан темір жолына 110 жыл».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июля 2015 года по май 2016 года возглавлял АО «Қазтеміртранс», с мая по июль 2016 года — Дирекцию перевозочного процесса АО «НК «Қазақстан темір жолы».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 июля 2016 года по 4 июня 2017 года член Правления, а также и.о. Вице-президента по операционной деятельности АО «КТЖ - Грузовые перевозки».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7189" y="5547593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ktzh-gp.kz/upload/iblock/24c/%D0%98%D1%81%D0%BC%D1%83%D1%85%D0%B0%D0%BC%D0%B1%D0%B5%D1%82%D0%BE%D0%B2%20%D0%90.%D0%90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15616"/>
            <a:ext cx="1584176" cy="19477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58517" y="971600"/>
            <a:ext cx="48828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Исмухамбетов Адильжан Абилкаирович - член Правления 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1980 году. В 2002 году окончил бакалавриат Казахской академии труда и социальных отношений, в 2004 году — магистратуру Казахского национального университета имени аль-Фараби по специальности «юриспруденция», в 2018 году - Назарбаев университет EMBA. 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2000 году с должности помощника юриста. В период с 2003 по 2007 год занимал должность главного специалиста, а затем начальника юридического управления АО «Транстелеком».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г. по 2012 г. работал в АО «Қазтеміртранс».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период с 2012 г. по 2016 г. — возглавлял Департамент правового обеспечения      АО «НК «Қазақстан темір жолы».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июля 2016 года - и.о. Вице-президента по корпоративному обеспечению АО «КТЖ-Грузовые перевозки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8517" y="4969783"/>
            <a:ext cx="48108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Омарбекова Шолпан Сапаргалиевна- член Правления 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Родилась в 1968 году. В 1991 году окончила Казахский государственный университет им. С. М. Кирова по специальности «экономика». Прошла стажировку в Обществе имени Карла Дуйсберга (Германия) с присвоением квалификации «мастер бизнес тренинга».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период с 1991 г. по 2000 г. работала в Институте экономики НАН РК. В 2000 году начала работу в железнодорожной сфере в качестве главного специалиста в ОАО «Казгипрожелдортранс», в период с 2002 по 2010 год назначена финансовым директором, а затем вице-президентом компании АО «Казтранссервис». До 2013 года возглавляла Департамент тарифной политики АО «НК «Қазақстан темір жолы». С 2013 года по 2016 год занимала должность управляющего директора по экономике и финансам АО «НК «Қазақстан темір жолы».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 июля 2016 года – и.о. Вице-президента по экономике и финансам АО «КТЖ-Грузовые перевозки».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Награждена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знаком «Почетный железнодорожник».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7189" y="4067944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7189" y="788436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189" y="827584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advakassov_M\Desktop\041557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4" y="5148064"/>
            <a:ext cx="1536551" cy="198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6833" y="1403648"/>
            <a:ext cx="47525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Шакенов Марат Арапбекович - член Правления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1964 году. Окончил Казахскую государственную академию транспорта и коммуникаций по специальности «локомотивы».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1982 году с должности помощника машиниста тепловоза в локомотивном депо станции Аягуз Алма-Атинской железной дороги. После окончания срока службы вернулся на прежнее место работы, став в1994 году машинистом-инструктором локомотивных бригад.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1995 году назначен заместителем начальника Чарского локомотивного депо. В разные годы работал на Семейской железной дороге РГП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«Қазақстан тем</a:t>
            </a:r>
            <a:r>
              <a:rPr lang="kk-KZ" sz="1000" kern="0" dirty="0" smtClean="0">
                <a:solidFill>
                  <a:prstClr val="black"/>
                </a:solidFill>
                <a:latin typeface="Palatino Linotype" pitchFamily="18" charset="0"/>
              </a:rPr>
              <a:t>і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жолы», в Аягозском эксплуатационном локомотивном депо.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2002 г. по 2013 г. возглавлял филиал АО «Локомотив»— «Аягозское эксплуатационное локомотивное депо». С 2013 года работал в АО «Локомотив», которое возглавил в 2015 году.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июля 2016 года – по июнь 2017 года  и.о.  Вице-президента по подвижному составу АО «КТЖ – 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С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июня 2017 года – и.о. Вице-президента по операционной деятельности  АО «КТЖ – Грузовые перевозки»;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Награжден знаком «Почетный железнодорожник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5148" y="5076056"/>
            <a:ext cx="46942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Петров Владимир Викторович-член Правления 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Родился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1969 году. В 1993 году окончил Алматинский институт инженеров железнодорожного транспорта.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1993 году с должности составитель поездов Западно-Казахстанская железная дорога.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В период с 1994 по 1997 год занимал должность дежурный путевой развязки, а затем заместитель начальника станции.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1998 г. по 2014 годы работал в филиале АО «НК «КТЖ»-«Актобинское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отделение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дороги».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период с 2014 г. по июль 2016 г. — занимал должность директор филиала АО «НК «КТЖ»- «Дирекция перевозочного процесса».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июля 2016 года по январь 2017 года занимал должность и.о. главного инженера    АО «КТЖ-Грузовые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января 2017 года был переведен на должность и.о. Вице-президента по интегрированному планированию и информации АО «КТЖ-Грузовые перевозки». 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Награжден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знаком «Почетный железнодорожник».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7189" y="4716016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9360" y="788436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20688" y="104360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Sadvakassov_M\Desktop\041557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9" y="1665412"/>
            <a:ext cx="1496517" cy="19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dvakassov_M\Desktop\Петров В.В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0" y="5220072"/>
            <a:ext cx="1556174" cy="20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4F55-F0E4-4FE8-9224-3403C0B810F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315977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Вознаграждение должностных лиц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АО «КТЖ-ГП»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748025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 соответствие с Правилами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оценки деятельности и выплаты вознаграждения руководящим работникам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акционерного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общества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«КТЖ-Грузовые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перевозки»,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утвержденными Советом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директоров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(протокол от 29.06.2016 г. №53)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расчете вознаграждения учитывается исполнение плана по корпоративным и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индивидуальным (функциональным)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ключевым показателям деятельности для каждой должности и начисляется пропорционально фактически отработанному времени по соответствующей должности.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9" y="1765870"/>
            <a:ext cx="6552727" cy="12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7" y="3059832"/>
            <a:ext cx="6564419" cy="592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" y="179513"/>
            <a:ext cx="6647524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23528"/>
            <a:ext cx="6649487" cy="388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630" y="4572000"/>
            <a:ext cx="6649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latin typeface="Palatino Linotype" pitchFamily="18" charset="0"/>
              </a:rPr>
              <a:t>Решение о выплате вознаграждения руководящим работникам </a:t>
            </a:r>
            <a:r>
              <a:rPr lang="ru-RU" sz="1000" kern="0" dirty="0" smtClean="0">
                <a:latin typeface="Palatino Linotype" pitchFamily="18" charset="0"/>
              </a:rPr>
              <a:t>Советом </a:t>
            </a:r>
            <a:r>
              <a:rPr lang="ru-RU" sz="1000" kern="0" dirty="0">
                <a:latin typeface="Palatino Linotype" pitchFamily="18" charset="0"/>
              </a:rPr>
              <a:t>директоров АО </a:t>
            </a:r>
            <a:r>
              <a:rPr lang="ru-RU" sz="1000" kern="0" dirty="0" smtClean="0">
                <a:latin typeface="Palatino Linotype" pitchFamily="18" charset="0"/>
              </a:rPr>
              <a:t>«КТЖ-ГП» не принималось. </a:t>
            </a:r>
            <a:endParaRPr lang="ru-RU" sz="1000" kern="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233" y="2483768"/>
            <a:ext cx="64087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См. Консолидированная финансовая отчетность АО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за год, закончившийся 31 декабря 2017 года – Приложение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№2.</a:t>
            </a:r>
            <a:endParaRPr lang="ru-RU" sz="12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См. Отдельная финансовая отчетность АО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за год, закончившийся 31 декабря 2017 года – Приложение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№3.</a:t>
            </a:r>
            <a:endParaRPr lang="ru-RU" sz="12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6712" y="539552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Устойчивое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21233" y="980892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233" y="1115616"/>
            <a:ext cx="6408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См. Отчет в области устойчивого развития за 2017 год, размещенный на корпоративном веб-сайте АО «НК «</a:t>
            </a:r>
            <a:r>
              <a:rPr lang="kk-KZ" sz="1200" kern="0" dirty="0">
                <a:solidFill>
                  <a:prstClr val="black"/>
                </a:solidFill>
                <a:latin typeface="Palatino Linotype" pitchFamily="18" charset="0"/>
              </a:rPr>
              <a:t>Қ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ТЖ» в разделе «Устойчивое развитие».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712" y="1970420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Финансовая отчетность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21232" y="2411760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233" y="4605497"/>
            <a:ext cx="6378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Акционерное Общество «КТЖ-Грузовые перевозки»</a:t>
            </a:r>
          </a:p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010000, Республика Казахстан, г. Астана, ул. Д.Кунаева, 6</a:t>
            </a:r>
          </a:p>
          <a:p>
            <a:pPr algn="just"/>
            <a:r>
              <a:rPr lang="en-US" sz="1200" kern="0" dirty="0">
                <a:solidFill>
                  <a:prstClr val="black"/>
                </a:solidFill>
                <a:latin typeface="Palatino Linotype" pitchFamily="18" charset="0"/>
              </a:rPr>
              <a:t>info@ktzh-gp.kz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Служба канцелярии и секретариата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: +7 (7172) 60-30-20</a:t>
            </a:r>
          </a:p>
          <a:p>
            <a:pPr algn="just"/>
            <a:r>
              <a:rPr lang="en-US" sz="1200" kern="0" dirty="0" smtClean="0">
                <a:solidFill>
                  <a:prstClr val="black"/>
                </a:solidFill>
                <a:latin typeface="Palatino Linotype" pitchFamily="18" charset="0"/>
              </a:rPr>
              <a:t>PR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: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+7 (7172) 60-30-70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6712" y="3707904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Контакты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90844" y="4096701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44" y="179512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Обращение Председателя Правления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48267"/>
            <a:ext cx="1413991" cy="215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6872" y="1187624"/>
            <a:ext cx="3429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Саурбаев Кайрат </a:t>
            </a:r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Абенович</a:t>
            </a:r>
          </a:p>
          <a:p>
            <a:pPr algn="ctr"/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</a:p>
          <a:p>
            <a:pPr algn="ctr"/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Председатель Правления</a:t>
            </a:r>
            <a:endParaRPr lang="ru-RU" sz="1400" b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АО «КТЖ- Грузовые перевозки»</a:t>
            </a:r>
          </a:p>
          <a:p>
            <a:pPr algn="ctr"/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endParaRPr lang="ru-RU" sz="1400" b="1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6" y="2803440"/>
            <a:ext cx="63367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kern="0" dirty="0">
                <a:solidFill>
                  <a:prstClr val="black"/>
                </a:solidFill>
                <a:latin typeface="Palatino Linotype" pitchFamily="18" charset="0"/>
              </a:rPr>
              <a:t>Уважаемые акционеры, клиенты, партнеры, инвесторы и коллеги!</a:t>
            </a:r>
          </a:p>
          <a:p>
            <a:pPr indent="179388"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Акционерное общество «КТЖ-Грузовые перевозки» (далее - Общество), созданное на основе акционерного общества «Локомотив», в настоящее время является крупнейшим перевозчиком грузов  и оператором локомотивной тяги на территории Республики Казахстан.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Единственный акционер Общества – акционерное общество «Национальная компания «</a:t>
            </a:r>
            <a:r>
              <a:rPr lang="kk-KZ" sz="1100" kern="0" dirty="0">
                <a:solidFill>
                  <a:prstClr val="black"/>
                </a:solidFill>
                <a:latin typeface="Palatino Linotype" pitchFamily="18" charset="0"/>
              </a:rPr>
              <a:t>Қазақстан темір жолы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29 сентября 2017 года Постановлением Правительства Республики Казахстан Общество определено в качестве Национального перевозчика грузов.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Общество является одним из крупнейших работодателей и налогоплательщиков Казахстана не только в составе группы Единственного акционера, но и страны в целом.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Основными целями в деятельности Общества является бесперебойное и качественное обеспечение потребностей экономики и населения в перевозках грузов железнодорожным транспортом при обеспечении безопасности движения поездов и сохранности перевозимых багажа, грузобагажа, грузов.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Постоянно работая над наращиванием общих объемов перевозок, Общество – лидер по перевозке социально значимых грузов, таких, как уголь, зерно и продукты перемола, иные продовольственные товары. При этом, Общество непрерывно расширяет виды деятельности - сервисы для наших клиентов.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Основные приоритеты в деятельности Общества – клиентоориентированность, качество и безопасность предоставляемых услуг, социальная ответственность бизнеса.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Система управления Обществом сертифицирована на соответствие требованиям международных стандартов </a:t>
            </a:r>
            <a:r>
              <a:rPr lang="en-US" sz="1100" kern="0" dirty="0">
                <a:solidFill>
                  <a:prstClr val="black"/>
                </a:solidFill>
                <a:latin typeface="Palatino Linotype" pitchFamily="18" charset="0"/>
              </a:rPr>
              <a:t>ISO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 9001-2015, </a:t>
            </a:r>
            <a:r>
              <a:rPr lang="en-US" sz="1100" kern="0" dirty="0">
                <a:solidFill>
                  <a:prstClr val="black"/>
                </a:solidFill>
                <a:latin typeface="Palatino Linotype" pitchFamily="18" charset="0"/>
              </a:rPr>
              <a:t>ISO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 14001-2015, </a:t>
            </a:r>
            <a:r>
              <a:rPr lang="en-US" sz="1100" kern="0" dirty="0">
                <a:solidFill>
                  <a:prstClr val="black"/>
                </a:solidFill>
                <a:latin typeface="Palatino Linotype" pitchFamily="18" charset="0"/>
              </a:rPr>
              <a:t>OHSAS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 18001-2007,  </a:t>
            </a:r>
            <a:r>
              <a:rPr lang="en-US" sz="1100" kern="0" dirty="0" smtClean="0">
                <a:solidFill>
                  <a:prstClr val="black"/>
                </a:solidFill>
                <a:latin typeface="Palatino Linotype" pitchFamily="18" charset="0"/>
              </a:rPr>
              <a:t>ISO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50001-2011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Надежной опорой при реализации задач, стоящих перед Обществом, является многотысячный трудовой коллектив, каждый из наших работников. Общество неустанно стремится к повышению профессиональных компетенций, созданию наилучших условий для труда и отдыха, обеспечению социальных гарантий и стабильности. </a:t>
            </a:r>
          </a:p>
          <a:p>
            <a:pPr indent="179388" algn="just"/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целях информированности всех заинтересованных сторон, в рамках реализации механизма корпоративного управления Обществом подготовлен настоящий Отчет, который планируется выпускать на ежегодной основе.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Благодарим за проявленный интерес к данному Отчету, а также деятельности нашего Общества, и желаем успешного бизнеса с уверенностью на плодотворное сотрудничество, результатом которого должно стать поступательное развитие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37481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88640" y="2126050"/>
            <a:ext cx="18109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2016 г.</a:t>
            </a: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Перерегистрация</a:t>
            </a:r>
            <a:r>
              <a:rPr lang="en-US" sz="900" b="1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АО </a:t>
            </a: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«Локомотив»</a:t>
            </a:r>
            <a:endParaRPr lang="ru-RU" sz="900" dirty="0"/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в АО«КТЖ-Грузовые перевозки»</a:t>
            </a:r>
            <a:endParaRPr lang="ru-RU" sz="900" dirty="0" smtClean="0"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40968" y="1207082"/>
            <a:ext cx="12241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1940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Создание «Карагандинской железной дороги»</a:t>
            </a:r>
            <a:endParaRPr lang="ru-RU" sz="900" dirty="0" smtClean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780928" y="1513698"/>
            <a:ext cx="936104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276872" y="1207082"/>
            <a:ext cx="1116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1930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Туркестан - Сибирь</a:t>
            </a:r>
            <a:endParaRPr lang="ru-RU" sz="900" dirty="0" smtClean="0"/>
          </a:p>
        </p:txBody>
      </p:sp>
      <p:sp>
        <p:nvSpPr>
          <p:cNvPr id="69" name="Прямоугольник 68"/>
          <p:cNvSpPr/>
          <p:nvPr/>
        </p:nvSpPr>
        <p:spPr>
          <a:xfrm>
            <a:off x="1844824" y="212605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2003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Создание 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дочерней организации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ҚТЖ </a:t>
            </a:r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– АО «Локомотив»</a:t>
            </a:r>
            <a:endParaRPr lang="ru-RU" sz="900" dirty="0" smtClean="0"/>
          </a:p>
        </p:txBody>
      </p:sp>
      <p:sp>
        <p:nvSpPr>
          <p:cNvPr id="61" name="Прямоугольник 60"/>
          <p:cNvSpPr/>
          <p:nvPr/>
        </p:nvSpPr>
        <p:spPr>
          <a:xfrm>
            <a:off x="4473116" y="2126050"/>
            <a:ext cx="24122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    1977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«Целинная железная дорога»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«Алма-Атинская железная дорога»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«Западно-Казахстанская железная дорога»</a:t>
            </a:r>
            <a:endParaRPr lang="ru-RU" sz="900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5373216" y="1187624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1964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Начало электрификации путей</a:t>
            </a:r>
            <a:endParaRPr lang="ru-RU" sz="900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4293096" y="1207082"/>
            <a:ext cx="1224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1958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«Казахская железная дорога»</a:t>
            </a:r>
            <a:endParaRPr lang="ru-RU" sz="900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1340768" y="1207082"/>
            <a:ext cx="1116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1904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Трансаральская железная дорога</a:t>
            </a:r>
            <a:endParaRPr lang="ru-RU" sz="900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188640" y="1207082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1893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Первая железная дорога в Казахстане</a:t>
            </a:r>
            <a:endParaRPr lang="ru-RU" sz="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8404" y="82758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КРАТКАЯ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ИСТОРИЯ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1069897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64704" y="1513698"/>
            <a:ext cx="1115936" cy="352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844824" y="1513698"/>
            <a:ext cx="936104" cy="352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717032" y="1513698"/>
            <a:ext cx="1080120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97152" y="1513698"/>
            <a:ext cx="1044116" cy="352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805264" y="1513698"/>
            <a:ext cx="684076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89340" y="1514050"/>
            <a:ext cx="0" cy="935752"/>
          </a:xfrm>
          <a:prstGeom prst="line">
            <a:avLst/>
          </a:prstGeom>
          <a:ln w="158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07242" y="2449802"/>
            <a:ext cx="882098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8071" y="2449802"/>
            <a:ext cx="1539171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888940" y="2126050"/>
            <a:ext cx="24122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      1997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«Қазақстан 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Темір Жолы»</a:t>
            </a:r>
          </a:p>
          <a:p>
            <a:pPr algn="ctr"/>
            <a:r>
              <a:rPr lang="ru-RU" sz="900" b="1" i="1" dirty="0" smtClean="0">
                <a:solidFill>
                  <a:schemeClr val="tx2"/>
                </a:solidFill>
                <a:latin typeface="Palatino Linotype" pitchFamily="18" charset="0"/>
              </a:rPr>
              <a:t>(Единственный </a:t>
            </a:r>
          </a:p>
          <a:p>
            <a:pPr algn="ctr"/>
            <a:r>
              <a:rPr lang="ru-RU" sz="900" b="1" i="1" dirty="0" smtClean="0">
                <a:solidFill>
                  <a:schemeClr val="tx2"/>
                </a:solidFill>
                <a:latin typeface="Palatino Linotype" pitchFamily="18" charset="0"/>
              </a:rPr>
              <a:t>акционер)</a:t>
            </a:r>
            <a:endParaRPr lang="ru-RU" sz="900" i="1" dirty="0" smtClean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708920" y="2449802"/>
            <a:ext cx="1359151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49936" y="482979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СТРУКТУРА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31200" y="5053160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239034" y="5148064"/>
            <a:ext cx="1638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Персонал – 50  517 чел.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94" name="Picture 7" descr="C:\Users\Mussabekov_Zh\Downloads\mecha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15" y="547387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ussabekov_Zh\Downloads\mana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5468694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4022686" y="5479078"/>
            <a:ext cx="88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2 629 чел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.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АУП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82259" y="5456527"/>
            <a:ext cx="1387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47 888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чел.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производственный персонал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34640" y="5185470"/>
            <a:ext cx="1695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Центральный аппарат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94781" y="6012160"/>
            <a:ext cx="223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региональные филиалы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036" name="Picture 12" descr="C:\Users\Mussabekov_Zh\Downloads\family-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5940152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ussabekov_Zh\Downloads\subway-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0" y="6753549"/>
            <a:ext cx="325438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Mussabekov_Zh\Downloads\train-station (4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81" y="674814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177657" y="7046835"/>
            <a:ext cx="1141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локомотивные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депо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138774" y="7073585"/>
            <a:ext cx="1141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вагонные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депо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999636" y="7088505"/>
            <a:ext cx="11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станции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044" name="Picture 20" descr="C:\Users\Mussabekov_Zh\Downloads\build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9" y="5148064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3356992" y="7101092"/>
            <a:ext cx="10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электровозы</a:t>
            </a:r>
          </a:p>
        </p:txBody>
      </p:sp>
      <p:pic>
        <p:nvPicPr>
          <p:cNvPr id="133" name="Picture 4" descr="C:\Users\Mussabekov_Zh\Downloads\train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15" y="6754828"/>
            <a:ext cx="312076" cy="3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5" descr="C:\Users\Mussabekov_Zh\Downloads\train (4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7" y="6726081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C:\Users\Mussabekov_Zh\Downloads\passenger-train-front-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56" y="674814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4077072" y="6300192"/>
            <a:ext cx="2291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Парк локомотивов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473116" y="7083457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тепловозы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607242" y="7073585"/>
            <a:ext cx="97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маневровые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тепловозы</a:t>
            </a: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3356992" y="5960583"/>
            <a:ext cx="3132348" cy="3794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48404" y="320384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ОСНОВНЫЕ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ЦЕЛИ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32656" y="3446161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60648" y="3484329"/>
            <a:ext cx="64807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извлечение дохода;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бесперебойное и качественное обеспечение потребностей экономики и населения в перевозках грузов железнодорожным транспортом;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обеспечение безопасности движения поездов и сохранности перевозимых багажа, грузобагажа, грузов;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развитие магистральной и терминальной инфраструктуры транспортных коридоров;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повышение транзитного потенциала Общества;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формирование функций единого оператора, с учетом использования мультимодальных перевозок, взаимодействия с операторами и собственниками подвижного состава и предоставление доступа подвижного состава на магистральную железнодорожную сеть</a:t>
            </a:r>
          </a:p>
        </p:txBody>
      </p:sp>
      <p:sp>
        <p:nvSpPr>
          <p:cNvPr id="56" name="Заголовок 3"/>
          <p:cNvSpPr txBox="1">
            <a:spLocks/>
          </p:cNvSpPr>
          <p:nvPr/>
        </p:nvSpPr>
        <p:spPr>
          <a:xfrm>
            <a:off x="277607" y="7668344"/>
            <a:ext cx="408749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eaLnBrk="0" hangingPunct="0">
              <a:defRPr sz="1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НАШИ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 ПАРТНЕРЫ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1" y="8073713"/>
            <a:ext cx="401109" cy="33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14" y="8126887"/>
            <a:ext cx="625563" cy="30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11" y="8195042"/>
            <a:ext cx="882857" cy="16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79" y="8126043"/>
            <a:ext cx="309623" cy="26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30" y="8173232"/>
            <a:ext cx="664095" cy="2099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Прямоугольник 66"/>
          <p:cNvSpPr/>
          <p:nvPr/>
        </p:nvSpPr>
        <p:spPr>
          <a:xfrm>
            <a:off x="331200" y="7900102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pic>
        <p:nvPicPr>
          <p:cNvPr id="1026" name="Picture 2" descr="C:\Users\Mussabekov_Zh\Desktop\Презентация для Куна новая\alsto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11" y="7993332"/>
            <a:ext cx="569425" cy="5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ussabekov_Zh\Downloads\train (1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7" y="6746617"/>
            <a:ext cx="325437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936254" y="2361824"/>
            <a:ext cx="1772666" cy="175955"/>
            <a:chOff x="936254" y="2361824"/>
            <a:chExt cx="1772666" cy="175955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060564" y="2449802"/>
              <a:ext cx="1648356" cy="0"/>
            </a:xfrm>
            <a:prstGeom prst="line">
              <a:avLst/>
            </a:prstGeom>
            <a:ln w="15875" cap="sq">
              <a:solidFill>
                <a:schemeClr val="tx2"/>
              </a:solidFill>
              <a:prstDash val="sys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Овал 1"/>
            <p:cNvSpPr/>
            <p:nvPr/>
          </p:nvSpPr>
          <p:spPr>
            <a:xfrm>
              <a:off x="936254" y="2361824"/>
              <a:ext cx="200555" cy="17595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446956" y="5665903"/>
            <a:ext cx="1695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Представительства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73" name="Picture 10" descr="http://xn--b1aodejdcbrng7j.xn--p1ai/img.php?type=proportional&amp;size=650&amp;path=/public/files/images/2018/01/03/&amp;file=66fb5a9f8a464a3818f4362f49232513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7298" r="7908" b="10188"/>
          <a:stretch/>
        </p:blipFill>
        <p:spPr bwMode="auto">
          <a:xfrm flipH="1">
            <a:off x="678040" y="5620393"/>
            <a:ext cx="331365" cy="3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https://yt3.ggpht.com/-Yn_Y1VRLiKQ/AAAAAAAAAAI/AAAAAAAAAAA/AjFIWsiCCTc/s900-c-k-no-mo-rj-c0xffffff/phot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647" y="5651612"/>
            <a:ext cx="327130" cy="3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2" descr="http://web-disign.ru/images/gallery/flagi/4/serbi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872" y="5619270"/>
            <a:ext cx="371168" cy="3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6300192"/>
            <a:ext cx="433450" cy="4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87826" y="6300192"/>
            <a:ext cx="296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филиал «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Санаторий-профилакторий имени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С.Сейфуллина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284984" y="5619270"/>
            <a:ext cx="0" cy="880977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584" y="3275856"/>
            <a:ext cx="63917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создано 15 июня 2016 года путем переименования и перерегистрации акционерного общества «Локомотив» в акционерное общество «КТЖ – Грузовые перевозки».</a:t>
            </a:r>
          </a:p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объединило локомотивное, вагонное, грузовое хозяйства и хозяйство движения железнодорожного транспорта, а также функции АО «НК «ҚТЖ»  по интегрированному и индикативному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планированию, по расчетам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за грузовые перевозки и международным взаиморасчетам.</a:t>
            </a:r>
          </a:p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 начало осуществлять свою деятельность по перевозке грузов железнодорожным транспортом с 1 июля 2016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года. 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Постановлением Правительства Республики Казахстан от 29 сентября 2017 года №608 «О внесении изменений в Постановление Правительства Республики Казахстан от 25 декабря 2004 года № 1389 «О некоторых вопросах Национальной железнодорожной компании и национальных перевозчиков» АО «КТЖ-ГП»  определено Национальными перевозчиком  – по перевозке грузов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584" y="827584"/>
            <a:ext cx="63917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Государственной программой развития и интеграции инфраструктуры транспортной системы Республики Казахстан до 2020 года, утвержденной Указом Президента Республики Казахстан от 13 января 2014 года №725, одной из задач которой является формирование оптимальной системы функционирования железнодорожной отрасли и создание условий для конкурентоспособности и развития национальных перевозчиков грузов и пассажиров путем создания целевой модели отрасли с организационным разделением перевозочной деятельности и МЖС, а также во исполнение поручений Совета по модернизации акционерного общества «Фонд Национального благосостояния «Самрук-Қазына» от 27 января 2016 года по переходу к 30 июля 2016 года на новую организационную структуру, в рамках стратегических инициатив, предусмотренных Стратегией развития АО «НК «ҚТЖ» от 26 ноября 2015 года (протокол №11), с внесенными изменениями и дополнениями, утвержденными решением Совета директоров АО «НК «ҚТЖ» от 11 февраля 2016 года (протокол №2), для достижения ключевых результатов Дорожной карты по реализации Программы трансформации бизнеса АО «НК «ҚТЖ» на 2016 год, утвержденной решением Совета директоров от 21 апреля 2016 года и путем реализации Детального плана мероприятий по созданию акционерного общества «КТЖ – Грузовые перевозки», утвержденного приказом Президента АО «НК «ҚТЖ»  от 20 мая 2016 года №64-Ц, акционерному обществу «Локомотив» были переданы функции АО «НК «ҚТЖ» по перевозочной деятельности.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5364088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составе АО «КТЖ-ГП» 18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филиалов: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«Санаторий-профилакторий имени С.Сейфуллина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», 15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отделений ГП, включая Илецкое отделение ГП на территории Российской Федерации, а также «Жана-Есильское эксплуатационное локомотивное депо», «Достыкский региональный участок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 составе филиалов – «отделений ГП»: 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основные эксплуатационные локомотивные депо (ТЧЭ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 в их составе: 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оборотные депо (ТД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пункты подмены локомотивных бригад (ТЧП)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;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основные эксплуатационные вагонные  депо (ВЧД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их составе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числе: пункты технического обслуживания (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ПТО),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контрольные пункты технического обслуживания вагонов (КПТО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контрольные посты (КП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пункты технической передачи (ПТП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межгосударственные стыковые пункты (МГСП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пункты перестановки вагонов (ППВ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пункты подготовки вагонов под погрузку (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ППВПП),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пункты промывки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вагонов,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механизированные пункты текущего отцепочного ремонта вагонов (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МПТРВ),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пункты текущего отцепочного ремонта (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ТОР),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пункты опробирования тормозов (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ПОТ),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автоконтрольные пункты (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АКП);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станции: внеклассные,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1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класса,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2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класса,  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3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класса,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4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класса,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5 класса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;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endParaRPr lang="ru-RU" sz="9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«КТЖ-ГП»  имеет 3 зарубежных представительства в г.Пекин (КНР), г.Тегеран (ИРИ), г.Москва (РФ).</a:t>
            </a:r>
          </a:p>
          <a:p>
            <a:pPr algn="just"/>
            <a:endParaRPr lang="ru-RU" sz="9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«КТЖ-ГП»  принадлежит 10% акций ООО «КТЖ-Финанс» с целью привлечение заемных средств на рынке капитала Российской Федерации.</a:t>
            </a:r>
          </a:p>
          <a:p>
            <a:pPr algn="just"/>
            <a:endParaRPr lang="ru-RU" sz="9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балансе АО «КТЖ-ГП» 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находятся здания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сооружения, в том числе  переданные 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под управление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основании протокольного решения от 04.07.2017 № 06-ЦЗС/29 АО «КТЖ-ГП»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филиалом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«НК «КТЖ» - «Дирекция магистральной сети» (далее – ЦЖС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),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принадлежащих на правах собственности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ЦЖС.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3" y="539552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СПРАВКА по созданию АО «КТЖ-ГП»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656" y="3031470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СПРАВКА об АО «КТЖ-ГП»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500404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СПРАВКА о региональном и линейном уровнях «КТЖ-ГП»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313104" y="785771"/>
            <a:ext cx="635625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359433" y="3230137"/>
            <a:ext cx="635625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58884" y="5250269"/>
            <a:ext cx="635625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477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9213"/>
              </p:ext>
            </p:extLst>
          </p:nvPr>
        </p:nvGraphicFramePr>
        <p:xfrm>
          <a:off x="71716" y="2339749"/>
          <a:ext cx="6669651" cy="6624739"/>
        </p:xfrm>
        <a:graphic>
          <a:graphicData uri="http://schemas.openxmlformats.org/drawingml/2006/table">
            <a:tbl>
              <a:tblPr/>
              <a:tblGrid>
                <a:gridCol w="448838"/>
                <a:gridCol w="5104430"/>
                <a:gridCol w="1116383"/>
              </a:tblGrid>
              <a:tr h="652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п.11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Устава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 err="1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Наменование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ПП РК №1095 от 28.12.15, п.3 (ОКЭД)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тягового подвижного состава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безопасности движения в поездной и маневровой работе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выполнения плановых показателей использования локомотивного парка и локомотивных бригад с учетом выполнения норм непрерывной продолжительности их работы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внедрения автоматизированных  систем управления локомотивным парком, инвентарный учет на основе электронного паспорта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услуги расшифровки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скоростемерных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лент и кассет регистрации КЛУБ, обработка маршрута машиниста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6)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локомотивных бригад (сопровождение локомотивов, обкатка локомотивных бригад) 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содержание локомотивов во всех видах запаса и резерва в технически исправном состоянии 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8)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техническая организация работы локомотивов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9)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заправка локомотивов горюче-смазочными материалами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экипировка локомотивов маслом, водой, песком 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11)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осуществление ремонта и технического обслуживания железнодорожного подвижного состава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12)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услуг по освидетельствованию колесных пар железнодорожного подвижного состава, осуществление ремонта и технического обслуживания колесных пар 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13)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услуг по подготовке железнодорожного подвижного состава к работе в зимний (летний) период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14)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допуска тягового подвижного состава и мотор-вагонного подвижного состава на магистральную железнодорожную сеть 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80114"/>
              </p:ext>
            </p:extLst>
          </p:nvPr>
        </p:nvGraphicFramePr>
        <p:xfrm>
          <a:off x="188639" y="725463"/>
          <a:ext cx="6480721" cy="1038225"/>
        </p:xfrm>
        <a:graphic>
          <a:graphicData uri="http://schemas.openxmlformats.org/drawingml/2006/table">
            <a:tbl>
              <a:tblPr/>
              <a:tblGrid>
                <a:gridCol w="6480721"/>
              </a:tblGrid>
              <a:tr h="38100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000" b="0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Государственная лицензия на занятие видом деятельности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«Перевозка грузов в сфере железнодорожного транспорта»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088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000" b="0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Государственная лицензия на занятие видом деятельности 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«Транспортировка, включая транзитную, ядерных материалов, радиоактивных веществ, радиоизотопных источников ионизирующего излучения, радиоактивных отходов в пределах территории Республики Казахстан»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000" b="0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Государственная лицензия на занятие видом деятельности 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"Медицинская деятельность"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661" y="437347"/>
            <a:ext cx="1610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ЛИЦЕНЗИИ</a:t>
            </a:r>
            <a:endParaRPr lang="ru-RU" sz="1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1785754"/>
            <a:ext cx="6125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ВИДЫ ДЕЯТЕЛЬНОСТИ,</a:t>
            </a:r>
          </a:p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согласованные </a:t>
            </a:r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с Комитетом </a:t>
            </a:r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по регулированию естественных монополий, защите конкуренции и прав </a:t>
            </a:r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потребителей МНЭ РК  </a:t>
            </a:r>
            <a:endParaRPr lang="ru-RU" sz="1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24" y="709857"/>
            <a:ext cx="6696744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24" y="2339752"/>
            <a:ext cx="6696744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383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73708"/>
              </p:ext>
            </p:extLst>
          </p:nvPr>
        </p:nvGraphicFramePr>
        <p:xfrm>
          <a:off x="144016" y="1258504"/>
          <a:ext cx="6669360" cy="7489960"/>
        </p:xfrm>
        <a:graphic>
          <a:graphicData uri="http://schemas.openxmlformats.org/drawingml/2006/table">
            <a:tbl>
              <a:tblPr/>
              <a:tblGrid>
                <a:gridCol w="603615"/>
                <a:gridCol w="4993217"/>
                <a:gridCol w="1072528"/>
              </a:tblGrid>
              <a:tr h="638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15)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разработка и выполнение мероприятий по внедрению новых видов тягового подвижного состава, устройств для их эксплуатации и ремонта, разработанных на основе достижений науки и техники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-71121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16)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мест в домах отдыха локомотивных бригад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-55900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17)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услуг по монтажу, ремонту и обслуживанию локомотивных  радиостанций, приборов безопасности АЛСН, устройств контроля бдительности машиниста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ОКЭД-33125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18)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реализация отработанного моторного масла, неликвидных товарно-материальных запасов и оборудования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ОКЭД-46719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19)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реализация активов, утративших полезность для использования в производстве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ОКЭД-46719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по аренде локомотивов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ОКЭД-52219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21)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аренда помещений на объектах локомотивной инфраструктуры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ОКЭД-68201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22)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бесперебойное и качественное обеспечение потребностей экономики и населения в перевозках грузов, в том числе опасных, железнодорожным транспортом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23)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сохранности перевозимых грузов и своевременной доставки их в пункты назначения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24)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безопасности движения грузовых поездов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25)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управление перевозочным процессом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26)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системы прямых и смешанных сообщений с участием различных видов транспорта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27)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осуществление мероприятий по наиболее полному использованию перевозочного потенциала Республики Казахстан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ОКЭД-52240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28)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участие по согласованию с уполномоченным органом в области железнодорожного транспорта в мероприятиях по формированию железнодорожных транзитно-транспортных коридоров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ОКЭД-52240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29)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информационных услуг, связанных с перевозкой грузов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ОКЭД-82200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30)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деятельность по профессиональной подготовке, переподготовке и повышению квалификации кадров Общества в сфере перевозочного процесса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ОКЭД-85592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31)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развитие транспортной логистики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ОКЭД-49200?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32)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осуществление перевозок грузов, в том числе опасных, железнодорожным транспортом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33)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составителей поездов по выполнению маневровых работ, услуг товарных кассиров, приемосдатчиков, дежурных стрелочного поста по заявкам грузоотправителей (грузополучателей)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ОКЭД-52219, 52292, 52240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34)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выдача копий перевозочных документов по заявкам участников перевозочного процесса 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ОКЭД-49200, 52219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35)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во временное пользование перегрузочных мест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ОКЭД-68201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36)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подготовка грузовых вагонов под погрузку для сторонних организаций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ОКЭД-49200, 52240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37)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деятельность по таможенному декларированию грузов и транспортных средств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ОКЭД-52291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6632" y="1013411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Виды </a:t>
            </a:r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деятельности (продолжение)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7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15071"/>
              </p:ext>
            </p:extLst>
          </p:nvPr>
        </p:nvGraphicFramePr>
        <p:xfrm>
          <a:off x="260648" y="948096"/>
          <a:ext cx="6172199" cy="1781893"/>
        </p:xfrm>
        <a:graphic>
          <a:graphicData uri="http://schemas.openxmlformats.org/drawingml/2006/table">
            <a:tbl>
              <a:tblPr/>
              <a:tblGrid>
                <a:gridCol w="665906"/>
                <a:gridCol w="4513716"/>
                <a:gridCol w="992577"/>
              </a:tblGrid>
              <a:tr h="1187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38)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работникам железнодорожного транспорта санаторно – курортного лечения, внедрение и освоение современных профилактических, диагностических методов лечения больных 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ОКЭД-86103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39)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аренда и субаренда помещений на объектах железнодорожного транспорта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68201, 68202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40)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услуги, связанные с перевозкой грузов, в т.ч.: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49200 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0648" y="611560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Виды </a:t>
            </a:r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деятельности (продолжение)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884070"/>
            <a:ext cx="61926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024" y="3151585"/>
            <a:ext cx="6237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Акционерное общество «Национальная компания «Қазақстан темiр жолы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688" y="277180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Palatino Linotype" pitchFamily="18" charset="0"/>
              </a:rPr>
              <a:t>ЕДИНСТВЕННЫЙ АКЦИОНЕР</a:t>
            </a:r>
            <a:endParaRPr lang="ru-RU" sz="14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618" y="3093047"/>
            <a:ext cx="623371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8672" y="3779912"/>
            <a:ext cx="63586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Palatino Linotype" pitchFamily="18" charset="0"/>
              </a:rPr>
              <a:t>Простая акция предоставляет Единственному акционеру право на принятие решений, выносимых на рассмотрение Единственного акционера,  право на получение дивидендов при наличии у АО «КТЖ-ГП» </a:t>
            </a:r>
            <a:r>
              <a:rPr lang="ru-RU" sz="1000" dirty="0" smtClean="0">
                <a:latin typeface="Palatino Linotype" pitchFamily="18" charset="0"/>
              </a:rPr>
              <a:t>чистого </a:t>
            </a:r>
            <a:r>
              <a:rPr lang="ru-RU" sz="1000" dirty="0">
                <a:latin typeface="Palatino Linotype" pitchFamily="18" charset="0"/>
              </a:rPr>
              <a:t>дохода на основании соответствующего решения Единственного акционера, а также части имущества АО «КТЖ-ГП» </a:t>
            </a:r>
            <a:r>
              <a:rPr lang="ru-RU" sz="1000" dirty="0" smtClean="0">
                <a:latin typeface="Palatino Linotype" pitchFamily="18" charset="0"/>
              </a:rPr>
              <a:t>при </a:t>
            </a:r>
            <a:r>
              <a:rPr lang="ru-RU" sz="1000" dirty="0">
                <a:latin typeface="Palatino Linotype" pitchFamily="18" charset="0"/>
              </a:rPr>
              <a:t>его ликвидации, в  порядке, установленном законодательством Республики Казахстан. Единственный акционер, владеющий простыми акциями АО «КТЖ-ГП</a:t>
            </a:r>
            <a:r>
              <a:rPr lang="ru-RU" sz="1000" dirty="0" smtClean="0">
                <a:latin typeface="Palatino Linotype" pitchFamily="18" charset="0"/>
              </a:rPr>
              <a:t>», </a:t>
            </a:r>
            <a:r>
              <a:rPr lang="ru-RU" sz="1000" dirty="0">
                <a:latin typeface="Palatino Linotype" pitchFamily="18" charset="0"/>
              </a:rPr>
              <a:t>имеет право преимущественной покупки простых акций или других ценных бумаг, конвертируемых в простые акции АО «КТЖ-ГП</a:t>
            </a:r>
            <a:r>
              <a:rPr lang="ru-RU" sz="1000" dirty="0" smtClean="0">
                <a:latin typeface="Palatino Linotype" pitchFamily="18" charset="0"/>
              </a:rPr>
              <a:t>». </a:t>
            </a:r>
            <a:r>
              <a:rPr lang="ru-RU" sz="1000" dirty="0">
                <a:latin typeface="Palatino Linotype" pitchFamily="18" charset="0"/>
              </a:rPr>
              <a:t>Порядок реализации права Единственного акционера на преимущественную покупку ценных бумаг АО «КТЖ-ГП» </a:t>
            </a:r>
            <a:r>
              <a:rPr lang="ru-RU" sz="1000" dirty="0" smtClean="0">
                <a:latin typeface="Palatino Linotype" pitchFamily="18" charset="0"/>
              </a:rPr>
              <a:t>и </a:t>
            </a:r>
            <a:r>
              <a:rPr lang="ru-RU" sz="1000" dirty="0">
                <a:latin typeface="Palatino Linotype" pitchFamily="18" charset="0"/>
              </a:rPr>
              <a:t>отказ от него устанавливается уполномоченным органом.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Количество объявленных ценных бумаг по состоянию на 31.12.2017 г. составило 61 588 990 штук.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Количество размещенных ценных бумаг по состоянию на 31.12.2017 г. составило 59 709 709 штук.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Количество выкупленных АО «КТЖ-ГП» </a:t>
            </a:r>
            <a:r>
              <a:rPr lang="ru-RU" sz="1000" dirty="0" smtClean="0">
                <a:latin typeface="Palatino Linotype" pitchFamily="18" charset="0"/>
              </a:rPr>
              <a:t>ценных </a:t>
            </a:r>
            <a:r>
              <a:rPr lang="ru-RU" sz="1000" dirty="0">
                <a:latin typeface="Palatino Linotype" pitchFamily="18" charset="0"/>
              </a:rPr>
              <a:t>бумаг по состоянию на 31.12.2017 г. составило 1 691 112 штук. 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За 2017 год было размещено 174 258 простых акций. В оплату размещенных акций </a:t>
            </a:r>
            <a:r>
              <a:rPr lang="ru-RU" sz="1000" dirty="0" smtClean="0">
                <a:latin typeface="Palatino Linotype" pitchFamily="18" charset="0"/>
              </a:rPr>
              <a:t>АО «КТЖ-ГП» </a:t>
            </a:r>
            <a:r>
              <a:rPr lang="ru-RU" sz="1000" dirty="0">
                <a:latin typeface="Palatino Linotype" pitchFamily="18" charset="0"/>
              </a:rPr>
              <a:t>были внесены денежные средства и имущество. Уставный капитал за вышеуказанный период был увеличен на 15 784 335 тыс. тенге и по состоянию на 31.12.2017 г. составил 69 107 638 тыс. тенге. 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В 2017 году финансовая поддержка АО «КТЖ-ГП» </a:t>
            </a:r>
            <a:r>
              <a:rPr lang="ru-RU" sz="1000" dirty="0" smtClean="0">
                <a:latin typeface="Palatino Linotype" pitchFamily="18" charset="0"/>
              </a:rPr>
              <a:t>государством </a:t>
            </a:r>
            <a:r>
              <a:rPr lang="ru-RU" sz="1000" dirty="0">
                <a:latin typeface="Palatino Linotype" pitchFamily="18" charset="0"/>
              </a:rPr>
              <a:t>не осуществлялась</a:t>
            </a:r>
            <a:r>
              <a:rPr lang="ru-RU" sz="1000" dirty="0" smtClean="0">
                <a:latin typeface="Palatino Linotype" pitchFamily="18" charset="0"/>
              </a:rPr>
              <a:t>.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В рамках управления долговыми обязательствами </a:t>
            </a:r>
            <a:r>
              <a:rPr lang="ru-RU" sz="1000" dirty="0" smtClean="0">
                <a:latin typeface="Palatino Linotype" pitchFamily="18" charset="0"/>
              </a:rPr>
              <a:t>ведется </a:t>
            </a:r>
            <a:r>
              <a:rPr lang="ru-RU" sz="1000" dirty="0">
                <a:latin typeface="Palatino Linotype" pitchFamily="18" charset="0"/>
              </a:rPr>
              <a:t>работа по обслуживанию займов. До настоящего времени АО «КТЖ-грузовые перевозки» не допущено ни одного случая нарушения по кредитным обязательствам. 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В 2017 году АО «НК «КТЖ» совершила сделку по выпуску облигаций на сумму 15 млрд. российских рублей, со сроком – 5 лет, со ставкой – 8,75 процентов годовых, которая является дебютным выпуском иностранного эмитента из числа компаний стран СНГ на российском рынке. Эмитентом по вышеуказанным облигациям выступила дочерняя организация АО «НК «КТЖ», АО «КТЖ-грузовые перевозки»  и АО «Қазтеміртранс» - ООО «КТЖ Финанс». Сумма займа, предоставленная ООО «КТЖ Финанс», составила 4 млрд. российских рублей, под ставку вознаграждения 9,85 процентов годовых, со сроком погашения до 01.06.2022г. для целей рефинансирования займа, полученного от АО «Самрук-Қазына» на приобретение локомотивов, и финансирование деятельности АО «КТЖ-Грузовые перевозки».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В 2017 году была увеличена доля АО «КТЖ-Грузовые перевозки» в уставном капитале ООО «КТЖ Финанс» с 1 процента до 10 процентов.</a:t>
            </a:r>
          </a:p>
          <a:p>
            <a:pPr algn="just"/>
            <a:r>
              <a:rPr lang="ru-RU" sz="1000" dirty="0">
                <a:latin typeface="Palatino Linotype" pitchFamily="18" charset="0"/>
              </a:rPr>
              <a:t>Кроме того, заем от АО «НК «ҚТЖ» на сумму $250 млн. со сроком погашения в 2020 году был пролонгирован до 2027 года, со ставкой вознаграждения 6,375% годовых за счет размещения АО «НК «ҚТЖ»  в  ноябре  2017 года десятилетних еврооблигации объемом $780 млн</a:t>
            </a:r>
            <a:r>
              <a:rPr lang="ru-RU" sz="1000" dirty="0" smtClean="0">
                <a:latin typeface="Palatino Linotype" pitchFamily="18" charset="0"/>
              </a:rPr>
              <a:t>.</a:t>
            </a:r>
            <a:endParaRPr lang="ru-RU" sz="1000" dirty="0">
              <a:latin typeface="Palatino Linotyp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619" y="3721767"/>
            <a:ext cx="623371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2414" y="3491880"/>
            <a:ext cx="1583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Рынок ценных бумаг</a:t>
            </a:r>
            <a:endParaRPr lang="ru-RU" sz="1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MZlGRWE0Gj_x3lxiQs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0yk5mBnEaIK4xauV2W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4ztAtT9UKwTOxYT4NP2w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9889</Words>
  <Application>Microsoft Office PowerPoint</Application>
  <PresentationFormat>Экран (4:3)</PresentationFormat>
  <Paragraphs>849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Жарас Б  Мусабеков</dc:creator>
  <cp:lastModifiedBy>Любовь E Подоляк</cp:lastModifiedBy>
  <cp:revision>431</cp:revision>
  <cp:lastPrinted>2018-05-17T11:38:44Z</cp:lastPrinted>
  <dcterms:created xsi:type="dcterms:W3CDTF">2018-05-04T11:36:14Z</dcterms:created>
  <dcterms:modified xsi:type="dcterms:W3CDTF">2019-01-03T12:27:36Z</dcterms:modified>
</cp:coreProperties>
</file>